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1" r:id="rId1"/>
  </p:sldMasterIdLst>
  <p:notesMasterIdLst>
    <p:notesMasterId r:id="rId38"/>
  </p:notesMasterIdLst>
  <p:handoutMasterIdLst>
    <p:handoutMasterId r:id="rId39"/>
  </p:handoutMasterIdLst>
  <p:sldIdLst>
    <p:sldId id="272" r:id="rId2"/>
    <p:sldId id="362" r:id="rId3"/>
    <p:sldId id="386" r:id="rId4"/>
    <p:sldId id="363" r:id="rId5"/>
    <p:sldId id="378" r:id="rId6"/>
    <p:sldId id="365" r:id="rId7"/>
    <p:sldId id="366" r:id="rId8"/>
    <p:sldId id="367" r:id="rId9"/>
    <p:sldId id="368" r:id="rId10"/>
    <p:sldId id="380" r:id="rId11"/>
    <p:sldId id="369" r:id="rId12"/>
    <p:sldId id="388" r:id="rId13"/>
    <p:sldId id="392" r:id="rId14"/>
    <p:sldId id="396" r:id="rId15"/>
    <p:sldId id="393" r:id="rId16"/>
    <p:sldId id="394" r:id="rId17"/>
    <p:sldId id="395" r:id="rId18"/>
    <p:sldId id="389" r:id="rId19"/>
    <p:sldId id="390" r:id="rId20"/>
    <p:sldId id="391" r:id="rId21"/>
    <p:sldId id="370" r:id="rId22"/>
    <p:sldId id="382" r:id="rId23"/>
    <p:sldId id="387" r:id="rId24"/>
    <p:sldId id="373" r:id="rId25"/>
    <p:sldId id="372" r:id="rId26"/>
    <p:sldId id="371" r:id="rId27"/>
    <p:sldId id="375" r:id="rId28"/>
    <p:sldId id="376" r:id="rId29"/>
    <p:sldId id="397" r:id="rId30"/>
    <p:sldId id="275" r:id="rId31"/>
    <p:sldId id="398" r:id="rId32"/>
    <p:sldId id="269" r:id="rId33"/>
    <p:sldId id="268" r:id="rId34"/>
    <p:sldId id="270" r:id="rId35"/>
    <p:sldId id="359" r:id="rId36"/>
    <p:sldId id="263" r:id="rId37"/>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9059C2-48AA-4452-B2A2-4D45BC0BB0C6}">
          <p14:sldIdLst>
            <p14:sldId id="272"/>
            <p14:sldId id="362"/>
            <p14:sldId id="386"/>
            <p14:sldId id="363"/>
            <p14:sldId id="378"/>
            <p14:sldId id="365"/>
            <p14:sldId id="366"/>
            <p14:sldId id="367"/>
            <p14:sldId id="368"/>
            <p14:sldId id="380"/>
            <p14:sldId id="369"/>
            <p14:sldId id="388"/>
            <p14:sldId id="392"/>
            <p14:sldId id="396"/>
            <p14:sldId id="393"/>
            <p14:sldId id="394"/>
            <p14:sldId id="395"/>
            <p14:sldId id="389"/>
            <p14:sldId id="390"/>
            <p14:sldId id="391"/>
            <p14:sldId id="370"/>
            <p14:sldId id="382"/>
            <p14:sldId id="387"/>
            <p14:sldId id="373"/>
            <p14:sldId id="372"/>
            <p14:sldId id="371"/>
            <p14:sldId id="375"/>
            <p14:sldId id="376"/>
            <p14:sldId id="397"/>
            <p14:sldId id="275"/>
            <p14:sldId id="398"/>
            <p14:sldId id="269"/>
            <p14:sldId id="268"/>
            <p14:sldId id="270"/>
            <p14:sldId id="359"/>
            <p14:sldId id="263"/>
          </p14:sldIdLst>
        </p14:section>
        <p14:section name="Untitled Section" id="{F16C94DF-1FBD-432C-A40D-21F94EF62BE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DF7"/>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0330" autoAdjust="0"/>
  </p:normalViewPr>
  <p:slideViewPr>
    <p:cSldViewPr snapToGrid="0">
      <p:cViewPr varScale="1">
        <p:scale>
          <a:sx n="66" d="100"/>
          <a:sy n="66" d="100"/>
        </p:scale>
        <p:origin x="2310" y="72"/>
      </p:cViewPr>
      <p:guideLst/>
    </p:cSldViewPr>
  </p:slideViewPr>
  <p:notesTextViewPr>
    <p:cViewPr>
      <p:scale>
        <a:sx n="125" d="100"/>
        <a:sy n="125"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360528-75EC-48D0-87CB-B2845A932888}"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6161726B-5EC9-460D-B98E-94D163B221B2}">
      <dgm:prSet/>
      <dgm:spPr/>
      <dgm:t>
        <a:bodyPr/>
        <a:lstStyle/>
        <a:p>
          <a:r>
            <a:rPr lang="en-US"/>
            <a:t>Requirements before submitting the attendance:</a:t>
          </a:r>
        </a:p>
      </dgm:t>
    </dgm:pt>
    <dgm:pt modelId="{A4C66D4A-7074-4307-BC89-C21733437631}" type="parTrans" cxnId="{EF905248-1B42-4802-B927-D9040DCCFE49}">
      <dgm:prSet/>
      <dgm:spPr/>
      <dgm:t>
        <a:bodyPr/>
        <a:lstStyle/>
        <a:p>
          <a:endParaRPr lang="en-US"/>
        </a:p>
      </dgm:t>
    </dgm:pt>
    <dgm:pt modelId="{DF65AEC1-D39B-4EEF-B9CE-2982BFA69CEB}" type="sibTrans" cxnId="{EF905248-1B42-4802-B927-D9040DCCFE49}">
      <dgm:prSet/>
      <dgm:spPr/>
      <dgm:t>
        <a:bodyPr/>
        <a:lstStyle/>
        <a:p>
          <a:endParaRPr lang="en-US"/>
        </a:p>
      </dgm:t>
    </dgm:pt>
    <dgm:pt modelId="{BD535278-315C-4A50-96D1-E601D0B66136}">
      <dgm:prSet/>
      <dgm:spPr/>
      <dgm:t>
        <a:bodyPr/>
        <a:lstStyle/>
        <a:p>
          <a:r>
            <a:rPr lang="en-US"/>
            <a:t>Active Provider Profile</a:t>
          </a:r>
        </a:p>
      </dgm:t>
    </dgm:pt>
    <dgm:pt modelId="{F1EAC7A1-C8EA-423F-8D5F-5C9D6D8D88E8}" type="parTrans" cxnId="{8B78004E-17D7-4DD3-8880-717F9035CEF8}">
      <dgm:prSet/>
      <dgm:spPr/>
      <dgm:t>
        <a:bodyPr/>
        <a:lstStyle/>
        <a:p>
          <a:endParaRPr lang="en-US"/>
        </a:p>
      </dgm:t>
    </dgm:pt>
    <dgm:pt modelId="{C687A973-2EFB-4758-B4D7-4DF854983FE7}" type="sibTrans" cxnId="{8B78004E-17D7-4DD3-8880-717F9035CEF8}">
      <dgm:prSet/>
      <dgm:spPr/>
      <dgm:t>
        <a:bodyPr/>
        <a:lstStyle/>
        <a:p>
          <a:endParaRPr lang="en-US"/>
        </a:p>
      </dgm:t>
    </dgm:pt>
    <dgm:pt modelId="{C225CCD6-9682-4B4E-9D94-B97CEA687040}">
      <dgm:prSet/>
      <dgm:spPr/>
      <dgm:t>
        <a:bodyPr/>
        <a:lstStyle/>
        <a:p>
          <a:r>
            <a:rPr lang="en-US"/>
            <a:t>Closures and Paid Holidays</a:t>
          </a:r>
        </a:p>
      </dgm:t>
    </dgm:pt>
    <dgm:pt modelId="{A7A3F5DB-0AD1-4C0D-90D9-1FE1E9B0AA63}" type="parTrans" cxnId="{8A96F118-F202-4AA4-ABBB-A9CA9315AC8B}">
      <dgm:prSet/>
      <dgm:spPr/>
      <dgm:t>
        <a:bodyPr/>
        <a:lstStyle/>
        <a:p>
          <a:endParaRPr lang="en-US"/>
        </a:p>
      </dgm:t>
    </dgm:pt>
    <dgm:pt modelId="{91590863-ECAC-45D9-B82F-767AB3926507}" type="sibTrans" cxnId="{8A96F118-F202-4AA4-ABBB-A9CA9315AC8B}">
      <dgm:prSet/>
      <dgm:spPr/>
      <dgm:t>
        <a:bodyPr/>
        <a:lstStyle/>
        <a:p>
          <a:endParaRPr lang="en-US"/>
        </a:p>
      </dgm:t>
    </dgm:pt>
    <dgm:pt modelId="{E28B85E2-8AAB-4260-85F2-DC689031A7B6}">
      <dgm:prSet/>
      <dgm:spPr/>
      <dgm:t>
        <a:bodyPr/>
        <a:lstStyle/>
        <a:p>
          <a:r>
            <a:rPr lang="en-US"/>
            <a:t>Enrolled SR Children </a:t>
          </a:r>
        </a:p>
      </dgm:t>
    </dgm:pt>
    <dgm:pt modelId="{30EED26A-6332-4E94-8D6D-1249AB112EB2}" type="parTrans" cxnId="{47866EA7-678A-48DE-A95C-058932A147C2}">
      <dgm:prSet/>
      <dgm:spPr/>
      <dgm:t>
        <a:bodyPr/>
        <a:lstStyle/>
        <a:p>
          <a:endParaRPr lang="en-US"/>
        </a:p>
      </dgm:t>
    </dgm:pt>
    <dgm:pt modelId="{4C11D937-89C0-4718-BA47-A8BD6FC1EF2A}" type="sibTrans" cxnId="{47866EA7-678A-48DE-A95C-058932A147C2}">
      <dgm:prSet/>
      <dgm:spPr/>
      <dgm:t>
        <a:bodyPr/>
        <a:lstStyle/>
        <a:p>
          <a:endParaRPr lang="en-US"/>
        </a:p>
      </dgm:t>
    </dgm:pt>
    <dgm:pt modelId="{FCAA2391-4875-41AF-8EE9-661A053563F6}">
      <dgm:prSet/>
      <dgm:spPr/>
      <dgm:t>
        <a:bodyPr/>
        <a:lstStyle/>
        <a:p>
          <a:r>
            <a:rPr lang="en-US" baseline="0" dirty="0"/>
            <a:t>Attendance sheets should be submitted in month order by the </a:t>
          </a:r>
          <a:r>
            <a:rPr lang="en-US" b="1" baseline="0" dirty="0">
              <a:solidFill>
                <a:schemeClr val="tx1"/>
              </a:solidFill>
            </a:rPr>
            <a:t>3</a:t>
          </a:r>
          <a:r>
            <a:rPr lang="en-US" b="1" baseline="30000" dirty="0">
              <a:solidFill>
                <a:schemeClr val="tx1"/>
              </a:solidFill>
            </a:rPr>
            <a:t>rd</a:t>
          </a:r>
          <a:r>
            <a:rPr lang="en-US" b="1" baseline="0" dirty="0">
              <a:solidFill>
                <a:schemeClr val="tx1"/>
              </a:solidFill>
            </a:rPr>
            <a:t> business day of each month</a:t>
          </a:r>
          <a:r>
            <a:rPr lang="en-US" baseline="0" dirty="0"/>
            <a:t>.  Any attendance received after the 3</a:t>
          </a:r>
          <a:r>
            <a:rPr lang="en-US" baseline="30000" dirty="0"/>
            <a:t>rd</a:t>
          </a:r>
          <a:r>
            <a:rPr lang="en-US" baseline="0" dirty="0"/>
            <a:t> business day of the month, will be processed the following month.</a:t>
          </a:r>
          <a:endParaRPr lang="en-US" dirty="0"/>
        </a:p>
      </dgm:t>
    </dgm:pt>
    <dgm:pt modelId="{36FE5516-B659-4A21-A417-8135B1A6E94D}" type="parTrans" cxnId="{E4C2B933-EE15-46B0-882A-BBF27DA14C11}">
      <dgm:prSet/>
      <dgm:spPr/>
      <dgm:t>
        <a:bodyPr/>
        <a:lstStyle/>
        <a:p>
          <a:endParaRPr lang="en-US"/>
        </a:p>
      </dgm:t>
    </dgm:pt>
    <dgm:pt modelId="{B107B16A-332E-4959-BA43-87C2181876F0}" type="sibTrans" cxnId="{E4C2B933-EE15-46B0-882A-BBF27DA14C11}">
      <dgm:prSet/>
      <dgm:spPr/>
      <dgm:t>
        <a:bodyPr/>
        <a:lstStyle/>
        <a:p>
          <a:endParaRPr lang="en-US"/>
        </a:p>
      </dgm:t>
    </dgm:pt>
    <dgm:pt modelId="{92A4FDDE-E3CF-44B6-BEAB-0DF696EE59BF}" type="pres">
      <dgm:prSet presAssocID="{EC360528-75EC-48D0-87CB-B2845A932888}" presName="outerComposite" presStyleCnt="0">
        <dgm:presLayoutVars>
          <dgm:chMax val="5"/>
          <dgm:dir/>
          <dgm:resizeHandles val="exact"/>
        </dgm:presLayoutVars>
      </dgm:prSet>
      <dgm:spPr/>
    </dgm:pt>
    <dgm:pt modelId="{3A239D1E-2B67-4FEE-9C6B-A5E73D32F3A3}" type="pres">
      <dgm:prSet presAssocID="{EC360528-75EC-48D0-87CB-B2845A932888}" presName="dummyMaxCanvas" presStyleCnt="0">
        <dgm:presLayoutVars/>
      </dgm:prSet>
      <dgm:spPr/>
    </dgm:pt>
    <dgm:pt modelId="{040200A2-9A7A-46CA-A7A2-3E0A756F002D}" type="pres">
      <dgm:prSet presAssocID="{EC360528-75EC-48D0-87CB-B2845A932888}" presName="FiveNodes_1" presStyleLbl="node1" presStyleIdx="0" presStyleCnt="5">
        <dgm:presLayoutVars>
          <dgm:bulletEnabled val="1"/>
        </dgm:presLayoutVars>
      </dgm:prSet>
      <dgm:spPr/>
    </dgm:pt>
    <dgm:pt modelId="{B37B1A1A-69C2-4DD3-B2AF-484733CE55DC}" type="pres">
      <dgm:prSet presAssocID="{EC360528-75EC-48D0-87CB-B2845A932888}" presName="FiveNodes_2" presStyleLbl="node1" presStyleIdx="1" presStyleCnt="5">
        <dgm:presLayoutVars>
          <dgm:bulletEnabled val="1"/>
        </dgm:presLayoutVars>
      </dgm:prSet>
      <dgm:spPr/>
    </dgm:pt>
    <dgm:pt modelId="{C4915FA7-5A7D-4031-9F03-0DABA17A6D40}" type="pres">
      <dgm:prSet presAssocID="{EC360528-75EC-48D0-87CB-B2845A932888}" presName="FiveNodes_3" presStyleLbl="node1" presStyleIdx="2" presStyleCnt="5">
        <dgm:presLayoutVars>
          <dgm:bulletEnabled val="1"/>
        </dgm:presLayoutVars>
      </dgm:prSet>
      <dgm:spPr/>
    </dgm:pt>
    <dgm:pt modelId="{A197CC43-19DF-4FFF-991E-A404863721A2}" type="pres">
      <dgm:prSet presAssocID="{EC360528-75EC-48D0-87CB-B2845A932888}" presName="FiveNodes_4" presStyleLbl="node1" presStyleIdx="3" presStyleCnt="5">
        <dgm:presLayoutVars>
          <dgm:bulletEnabled val="1"/>
        </dgm:presLayoutVars>
      </dgm:prSet>
      <dgm:spPr/>
    </dgm:pt>
    <dgm:pt modelId="{58E0EE5B-DFAD-4830-820E-31A37A70399A}" type="pres">
      <dgm:prSet presAssocID="{EC360528-75EC-48D0-87CB-B2845A932888}" presName="FiveNodes_5" presStyleLbl="node1" presStyleIdx="4" presStyleCnt="5">
        <dgm:presLayoutVars>
          <dgm:bulletEnabled val="1"/>
        </dgm:presLayoutVars>
      </dgm:prSet>
      <dgm:spPr/>
    </dgm:pt>
    <dgm:pt modelId="{301E5335-41EE-4B3F-BA54-BCB3F6EE936E}" type="pres">
      <dgm:prSet presAssocID="{EC360528-75EC-48D0-87CB-B2845A932888}" presName="FiveConn_1-2" presStyleLbl="fgAccFollowNode1" presStyleIdx="0" presStyleCnt="4">
        <dgm:presLayoutVars>
          <dgm:bulletEnabled val="1"/>
        </dgm:presLayoutVars>
      </dgm:prSet>
      <dgm:spPr/>
    </dgm:pt>
    <dgm:pt modelId="{AC830291-3638-4DF0-B02C-7022C6E9CDB9}" type="pres">
      <dgm:prSet presAssocID="{EC360528-75EC-48D0-87CB-B2845A932888}" presName="FiveConn_2-3" presStyleLbl="fgAccFollowNode1" presStyleIdx="1" presStyleCnt="4">
        <dgm:presLayoutVars>
          <dgm:bulletEnabled val="1"/>
        </dgm:presLayoutVars>
      </dgm:prSet>
      <dgm:spPr/>
    </dgm:pt>
    <dgm:pt modelId="{FD55F59B-8640-41B3-BBB4-0B97390A911A}" type="pres">
      <dgm:prSet presAssocID="{EC360528-75EC-48D0-87CB-B2845A932888}" presName="FiveConn_3-4" presStyleLbl="fgAccFollowNode1" presStyleIdx="2" presStyleCnt="4">
        <dgm:presLayoutVars>
          <dgm:bulletEnabled val="1"/>
        </dgm:presLayoutVars>
      </dgm:prSet>
      <dgm:spPr/>
    </dgm:pt>
    <dgm:pt modelId="{387853E9-78EA-4F87-9E0B-726F4D93900E}" type="pres">
      <dgm:prSet presAssocID="{EC360528-75EC-48D0-87CB-B2845A932888}" presName="FiveConn_4-5" presStyleLbl="fgAccFollowNode1" presStyleIdx="3" presStyleCnt="4">
        <dgm:presLayoutVars>
          <dgm:bulletEnabled val="1"/>
        </dgm:presLayoutVars>
      </dgm:prSet>
      <dgm:spPr/>
    </dgm:pt>
    <dgm:pt modelId="{1CCCC9F4-DC3C-4A63-B5F9-1BF85EFD29E6}" type="pres">
      <dgm:prSet presAssocID="{EC360528-75EC-48D0-87CB-B2845A932888}" presName="FiveNodes_1_text" presStyleLbl="node1" presStyleIdx="4" presStyleCnt="5">
        <dgm:presLayoutVars>
          <dgm:bulletEnabled val="1"/>
        </dgm:presLayoutVars>
      </dgm:prSet>
      <dgm:spPr/>
    </dgm:pt>
    <dgm:pt modelId="{FDE9D4BC-87DE-4908-99FF-7ECA2673FC6D}" type="pres">
      <dgm:prSet presAssocID="{EC360528-75EC-48D0-87CB-B2845A932888}" presName="FiveNodes_2_text" presStyleLbl="node1" presStyleIdx="4" presStyleCnt="5">
        <dgm:presLayoutVars>
          <dgm:bulletEnabled val="1"/>
        </dgm:presLayoutVars>
      </dgm:prSet>
      <dgm:spPr/>
    </dgm:pt>
    <dgm:pt modelId="{4E43642D-3B34-4EBE-8D57-D9AD4C065B12}" type="pres">
      <dgm:prSet presAssocID="{EC360528-75EC-48D0-87CB-B2845A932888}" presName="FiveNodes_3_text" presStyleLbl="node1" presStyleIdx="4" presStyleCnt="5">
        <dgm:presLayoutVars>
          <dgm:bulletEnabled val="1"/>
        </dgm:presLayoutVars>
      </dgm:prSet>
      <dgm:spPr/>
    </dgm:pt>
    <dgm:pt modelId="{ED72E8C6-582E-4CCC-98A1-9538C9F9A253}" type="pres">
      <dgm:prSet presAssocID="{EC360528-75EC-48D0-87CB-B2845A932888}" presName="FiveNodes_4_text" presStyleLbl="node1" presStyleIdx="4" presStyleCnt="5">
        <dgm:presLayoutVars>
          <dgm:bulletEnabled val="1"/>
        </dgm:presLayoutVars>
      </dgm:prSet>
      <dgm:spPr/>
    </dgm:pt>
    <dgm:pt modelId="{B58B3325-5378-4569-9831-AA5540F6E655}" type="pres">
      <dgm:prSet presAssocID="{EC360528-75EC-48D0-87CB-B2845A932888}" presName="FiveNodes_5_text" presStyleLbl="node1" presStyleIdx="4" presStyleCnt="5">
        <dgm:presLayoutVars>
          <dgm:bulletEnabled val="1"/>
        </dgm:presLayoutVars>
      </dgm:prSet>
      <dgm:spPr/>
    </dgm:pt>
  </dgm:ptLst>
  <dgm:cxnLst>
    <dgm:cxn modelId="{8A96F118-F202-4AA4-ABBB-A9CA9315AC8B}" srcId="{EC360528-75EC-48D0-87CB-B2845A932888}" destId="{C225CCD6-9682-4B4E-9D94-B97CEA687040}" srcOrd="2" destOrd="0" parTransId="{A7A3F5DB-0AD1-4C0D-90D9-1FE1E9B0AA63}" sibTransId="{91590863-ECAC-45D9-B82F-767AB3926507}"/>
    <dgm:cxn modelId="{FE94E729-1BEA-4396-ABCF-223A1973345D}" type="presOf" srcId="{6161726B-5EC9-460D-B98E-94D163B221B2}" destId="{040200A2-9A7A-46CA-A7A2-3E0A756F002D}" srcOrd="0" destOrd="0" presId="urn:microsoft.com/office/officeart/2005/8/layout/vProcess5"/>
    <dgm:cxn modelId="{0A8BE92A-C876-4753-900E-7C68DEDA8990}" type="presOf" srcId="{C687A973-2EFB-4758-B4D7-4DF854983FE7}" destId="{AC830291-3638-4DF0-B02C-7022C6E9CDB9}" srcOrd="0" destOrd="0" presId="urn:microsoft.com/office/officeart/2005/8/layout/vProcess5"/>
    <dgm:cxn modelId="{49C3482E-9468-4973-B720-855412C9A05B}" type="presOf" srcId="{BD535278-315C-4A50-96D1-E601D0B66136}" destId="{FDE9D4BC-87DE-4908-99FF-7ECA2673FC6D}" srcOrd="1" destOrd="0" presId="urn:microsoft.com/office/officeart/2005/8/layout/vProcess5"/>
    <dgm:cxn modelId="{E4C2B933-EE15-46B0-882A-BBF27DA14C11}" srcId="{EC360528-75EC-48D0-87CB-B2845A932888}" destId="{FCAA2391-4875-41AF-8EE9-661A053563F6}" srcOrd="4" destOrd="0" parTransId="{36FE5516-B659-4A21-A417-8135B1A6E94D}" sibTransId="{B107B16A-332E-4959-BA43-87C2181876F0}"/>
    <dgm:cxn modelId="{D307F342-BA64-4A6E-B98F-837835FCA4AD}" type="presOf" srcId="{C225CCD6-9682-4B4E-9D94-B97CEA687040}" destId="{C4915FA7-5A7D-4031-9F03-0DABA17A6D40}" srcOrd="0" destOrd="0" presId="urn:microsoft.com/office/officeart/2005/8/layout/vProcess5"/>
    <dgm:cxn modelId="{EF905248-1B42-4802-B927-D9040DCCFE49}" srcId="{EC360528-75EC-48D0-87CB-B2845A932888}" destId="{6161726B-5EC9-460D-B98E-94D163B221B2}" srcOrd="0" destOrd="0" parTransId="{A4C66D4A-7074-4307-BC89-C21733437631}" sibTransId="{DF65AEC1-D39B-4EEF-B9CE-2982BFA69CEB}"/>
    <dgm:cxn modelId="{8BEA736B-B412-471D-9E99-1C12081F187A}" type="presOf" srcId="{E28B85E2-8AAB-4260-85F2-DC689031A7B6}" destId="{ED72E8C6-582E-4CCC-98A1-9538C9F9A253}" srcOrd="1" destOrd="0" presId="urn:microsoft.com/office/officeart/2005/8/layout/vProcess5"/>
    <dgm:cxn modelId="{8B78004E-17D7-4DD3-8880-717F9035CEF8}" srcId="{EC360528-75EC-48D0-87CB-B2845A932888}" destId="{BD535278-315C-4A50-96D1-E601D0B66136}" srcOrd="1" destOrd="0" parTransId="{F1EAC7A1-C8EA-423F-8D5F-5C9D6D8D88E8}" sibTransId="{C687A973-2EFB-4758-B4D7-4DF854983FE7}"/>
    <dgm:cxn modelId="{0F067258-4C5B-4C74-893C-FF62C2FFCE84}" type="presOf" srcId="{C225CCD6-9682-4B4E-9D94-B97CEA687040}" destId="{4E43642D-3B34-4EBE-8D57-D9AD4C065B12}" srcOrd="1" destOrd="0" presId="urn:microsoft.com/office/officeart/2005/8/layout/vProcess5"/>
    <dgm:cxn modelId="{7B9FAF58-61FB-4085-A24B-24D1E3A8B4E9}" type="presOf" srcId="{4C11D937-89C0-4718-BA47-A8BD6FC1EF2A}" destId="{387853E9-78EA-4F87-9E0B-726F4D93900E}" srcOrd="0" destOrd="0" presId="urn:microsoft.com/office/officeart/2005/8/layout/vProcess5"/>
    <dgm:cxn modelId="{B5C4A284-69DE-43C3-B2A5-1C32B33552DB}" type="presOf" srcId="{91590863-ECAC-45D9-B82F-767AB3926507}" destId="{FD55F59B-8640-41B3-BBB4-0B97390A911A}" srcOrd="0" destOrd="0" presId="urn:microsoft.com/office/officeart/2005/8/layout/vProcess5"/>
    <dgm:cxn modelId="{E015708A-7D03-44FC-91D5-A1302961E482}" type="presOf" srcId="{6161726B-5EC9-460D-B98E-94D163B221B2}" destId="{1CCCC9F4-DC3C-4A63-B5F9-1BF85EFD29E6}" srcOrd="1" destOrd="0" presId="urn:microsoft.com/office/officeart/2005/8/layout/vProcess5"/>
    <dgm:cxn modelId="{47866EA7-678A-48DE-A95C-058932A147C2}" srcId="{EC360528-75EC-48D0-87CB-B2845A932888}" destId="{E28B85E2-8AAB-4260-85F2-DC689031A7B6}" srcOrd="3" destOrd="0" parTransId="{30EED26A-6332-4E94-8D6D-1249AB112EB2}" sibTransId="{4C11D937-89C0-4718-BA47-A8BD6FC1EF2A}"/>
    <dgm:cxn modelId="{6A8AE9C1-7B93-4C5B-8367-9185A3B064B9}" type="presOf" srcId="{FCAA2391-4875-41AF-8EE9-661A053563F6}" destId="{58E0EE5B-DFAD-4830-820E-31A37A70399A}" srcOrd="0" destOrd="0" presId="urn:microsoft.com/office/officeart/2005/8/layout/vProcess5"/>
    <dgm:cxn modelId="{DAC8A1CF-567B-447E-BD2F-3CEB6443AE63}" type="presOf" srcId="{FCAA2391-4875-41AF-8EE9-661A053563F6}" destId="{B58B3325-5378-4569-9831-AA5540F6E655}" srcOrd="1" destOrd="0" presId="urn:microsoft.com/office/officeart/2005/8/layout/vProcess5"/>
    <dgm:cxn modelId="{927E7FDA-793F-478E-BEB4-FF3BA8AE6C54}" type="presOf" srcId="{BD535278-315C-4A50-96D1-E601D0B66136}" destId="{B37B1A1A-69C2-4DD3-B2AF-484733CE55DC}" srcOrd="0" destOrd="0" presId="urn:microsoft.com/office/officeart/2005/8/layout/vProcess5"/>
    <dgm:cxn modelId="{81F947E4-A8A1-4BE8-992F-C87F0A06B978}" type="presOf" srcId="{E28B85E2-8AAB-4260-85F2-DC689031A7B6}" destId="{A197CC43-19DF-4FFF-991E-A404863721A2}" srcOrd="0" destOrd="0" presId="urn:microsoft.com/office/officeart/2005/8/layout/vProcess5"/>
    <dgm:cxn modelId="{F2B71EEE-DC3B-4BA2-A0E3-4478A5034270}" type="presOf" srcId="{DF65AEC1-D39B-4EEF-B9CE-2982BFA69CEB}" destId="{301E5335-41EE-4B3F-BA54-BCB3F6EE936E}" srcOrd="0" destOrd="0" presId="urn:microsoft.com/office/officeart/2005/8/layout/vProcess5"/>
    <dgm:cxn modelId="{D7DBB1F9-F7B5-40F7-B945-F5953D0A6826}" type="presOf" srcId="{EC360528-75EC-48D0-87CB-B2845A932888}" destId="{92A4FDDE-E3CF-44B6-BEAB-0DF696EE59BF}" srcOrd="0" destOrd="0" presId="urn:microsoft.com/office/officeart/2005/8/layout/vProcess5"/>
    <dgm:cxn modelId="{FC082C21-3966-4F2E-A0F0-2EF6EFFB44EF}" type="presParOf" srcId="{92A4FDDE-E3CF-44B6-BEAB-0DF696EE59BF}" destId="{3A239D1E-2B67-4FEE-9C6B-A5E73D32F3A3}" srcOrd="0" destOrd="0" presId="urn:microsoft.com/office/officeart/2005/8/layout/vProcess5"/>
    <dgm:cxn modelId="{0AFBE218-0D72-43FA-903E-B4694E737CA6}" type="presParOf" srcId="{92A4FDDE-E3CF-44B6-BEAB-0DF696EE59BF}" destId="{040200A2-9A7A-46CA-A7A2-3E0A756F002D}" srcOrd="1" destOrd="0" presId="urn:microsoft.com/office/officeart/2005/8/layout/vProcess5"/>
    <dgm:cxn modelId="{F446E696-8B34-4FF2-8FB8-74EC3E1E37BF}" type="presParOf" srcId="{92A4FDDE-E3CF-44B6-BEAB-0DF696EE59BF}" destId="{B37B1A1A-69C2-4DD3-B2AF-484733CE55DC}" srcOrd="2" destOrd="0" presId="urn:microsoft.com/office/officeart/2005/8/layout/vProcess5"/>
    <dgm:cxn modelId="{4B133F61-7F1E-412E-90FF-8097BFC8EEC1}" type="presParOf" srcId="{92A4FDDE-E3CF-44B6-BEAB-0DF696EE59BF}" destId="{C4915FA7-5A7D-4031-9F03-0DABA17A6D40}" srcOrd="3" destOrd="0" presId="urn:microsoft.com/office/officeart/2005/8/layout/vProcess5"/>
    <dgm:cxn modelId="{E57A31BC-7D55-4891-AD8D-258E16FAFDAA}" type="presParOf" srcId="{92A4FDDE-E3CF-44B6-BEAB-0DF696EE59BF}" destId="{A197CC43-19DF-4FFF-991E-A404863721A2}" srcOrd="4" destOrd="0" presId="urn:microsoft.com/office/officeart/2005/8/layout/vProcess5"/>
    <dgm:cxn modelId="{3A9B51EB-FAB0-4EFC-8A43-4CDC378BF0FD}" type="presParOf" srcId="{92A4FDDE-E3CF-44B6-BEAB-0DF696EE59BF}" destId="{58E0EE5B-DFAD-4830-820E-31A37A70399A}" srcOrd="5" destOrd="0" presId="urn:microsoft.com/office/officeart/2005/8/layout/vProcess5"/>
    <dgm:cxn modelId="{55D90BC9-E621-48C9-B486-E6798F8FEC5C}" type="presParOf" srcId="{92A4FDDE-E3CF-44B6-BEAB-0DF696EE59BF}" destId="{301E5335-41EE-4B3F-BA54-BCB3F6EE936E}" srcOrd="6" destOrd="0" presId="urn:microsoft.com/office/officeart/2005/8/layout/vProcess5"/>
    <dgm:cxn modelId="{7F899BD9-BC4B-443A-932D-9EDF54709BF5}" type="presParOf" srcId="{92A4FDDE-E3CF-44B6-BEAB-0DF696EE59BF}" destId="{AC830291-3638-4DF0-B02C-7022C6E9CDB9}" srcOrd="7" destOrd="0" presId="urn:microsoft.com/office/officeart/2005/8/layout/vProcess5"/>
    <dgm:cxn modelId="{001B24B3-ADD0-4C7D-9117-F07765CB1CDD}" type="presParOf" srcId="{92A4FDDE-E3CF-44B6-BEAB-0DF696EE59BF}" destId="{FD55F59B-8640-41B3-BBB4-0B97390A911A}" srcOrd="8" destOrd="0" presId="urn:microsoft.com/office/officeart/2005/8/layout/vProcess5"/>
    <dgm:cxn modelId="{3C2541B3-A60B-45BE-90D7-2DDBBF6B76F5}" type="presParOf" srcId="{92A4FDDE-E3CF-44B6-BEAB-0DF696EE59BF}" destId="{387853E9-78EA-4F87-9E0B-726F4D93900E}" srcOrd="9" destOrd="0" presId="urn:microsoft.com/office/officeart/2005/8/layout/vProcess5"/>
    <dgm:cxn modelId="{B8154F13-09DE-4E96-98E5-5AFEAA1D14B7}" type="presParOf" srcId="{92A4FDDE-E3CF-44B6-BEAB-0DF696EE59BF}" destId="{1CCCC9F4-DC3C-4A63-B5F9-1BF85EFD29E6}" srcOrd="10" destOrd="0" presId="urn:microsoft.com/office/officeart/2005/8/layout/vProcess5"/>
    <dgm:cxn modelId="{E5B16F93-3F52-4FD2-8FE6-918E62312BA0}" type="presParOf" srcId="{92A4FDDE-E3CF-44B6-BEAB-0DF696EE59BF}" destId="{FDE9D4BC-87DE-4908-99FF-7ECA2673FC6D}" srcOrd="11" destOrd="0" presId="urn:microsoft.com/office/officeart/2005/8/layout/vProcess5"/>
    <dgm:cxn modelId="{BF3550E2-AF28-4489-9201-C417AA0A53A8}" type="presParOf" srcId="{92A4FDDE-E3CF-44B6-BEAB-0DF696EE59BF}" destId="{4E43642D-3B34-4EBE-8D57-D9AD4C065B12}" srcOrd="12" destOrd="0" presId="urn:microsoft.com/office/officeart/2005/8/layout/vProcess5"/>
    <dgm:cxn modelId="{45D790AA-E0E6-432D-A7BB-E98956EFC887}" type="presParOf" srcId="{92A4FDDE-E3CF-44B6-BEAB-0DF696EE59BF}" destId="{ED72E8C6-582E-4CCC-98A1-9538C9F9A253}" srcOrd="13" destOrd="0" presId="urn:microsoft.com/office/officeart/2005/8/layout/vProcess5"/>
    <dgm:cxn modelId="{D28FFDF9-6332-417B-B3BD-2EFD12BEDDAA}" type="presParOf" srcId="{92A4FDDE-E3CF-44B6-BEAB-0DF696EE59BF}" destId="{B58B3325-5378-4569-9831-AA5540F6E655}"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D01A10-6EF7-4AAE-A9BA-3E2A9B27AF84}"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96FB0D1-C625-4288-8C44-B63CE7010A9B}">
      <dgm:prSet/>
      <dgm:spPr/>
      <dgm:t>
        <a:bodyPr/>
        <a:lstStyle/>
        <a:p>
          <a:r>
            <a:rPr lang="en-US" b="1"/>
            <a:t>Contact ELCIRMO when: </a:t>
          </a:r>
          <a:endParaRPr lang="en-US"/>
        </a:p>
      </dgm:t>
    </dgm:pt>
    <dgm:pt modelId="{DAD75D93-1029-432F-9A22-BFEB0D68C733}" type="parTrans" cxnId="{12DA1751-C984-4408-8952-3292E2CAAD59}">
      <dgm:prSet/>
      <dgm:spPr/>
      <dgm:t>
        <a:bodyPr/>
        <a:lstStyle/>
        <a:p>
          <a:endParaRPr lang="en-US"/>
        </a:p>
      </dgm:t>
    </dgm:pt>
    <dgm:pt modelId="{B03C0037-DDA0-477D-845D-FF4EFD5F9840}" type="sibTrans" cxnId="{12DA1751-C984-4408-8952-3292E2CAAD59}">
      <dgm:prSet/>
      <dgm:spPr/>
      <dgm:t>
        <a:bodyPr/>
        <a:lstStyle/>
        <a:p>
          <a:endParaRPr lang="en-US"/>
        </a:p>
      </dgm:t>
    </dgm:pt>
    <dgm:pt modelId="{C97CC35F-9C9B-4D5E-93B8-7DE370C1C7E3}">
      <dgm:prSet/>
      <dgm:spPr/>
      <dgm:t>
        <a:bodyPr/>
        <a:lstStyle/>
        <a:p>
          <a:r>
            <a:rPr lang="en-US"/>
            <a:t>Paid holidays are missing from the attendance calendar, </a:t>
          </a:r>
        </a:p>
      </dgm:t>
    </dgm:pt>
    <dgm:pt modelId="{AE0D971A-F579-49A7-9356-D0375E649169}" type="parTrans" cxnId="{CE07AB2D-6E17-4B1A-B456-564B86B0207E}">
      <dgm:prSet/>
      <dgm:spPr/>
      <dgm:t>
        <a:bodyPr/>
        <a:lstStyle/>
        <a:p>
          <a:endParaRPr lang="en-US"/>
        </a:p>
      </dgm:t>
    </dgm:pt>
    <dgm:pt modelId="{83F6BC36-207F-498F-8DD6-2E03E5AB1DC1}" type="sibTrans" cxnId="{CE07AB2D-6E17-4B1A-B456-564B86B0207E}">
      <dgm:prSet/>
      <dgm:spPr/>
      <dgm:t>
        <a:bodyPr/>
        <a:lstStyle/>
        <a:p>
          <a:endParaRPr lang="en-US"/>
        </a:p>
      </dgm:t>
    </dgm:pt>
    <dgm:pt modelId="{65179A4C-BA65-4D89-A493-32991235A46F}">
      <dgm:prSet/>
      <dgm:spPr/>
      <dgm:t>
        <a:bodyPr/>
        <a:lstStyle/>
        <a:p>
          <a:r>
            <a:rPr lang="en-US"/>
            <a:t>Information on the roster is incorrect (such as child’s date of birth, billing group, unit of care, scheduled days, termination date, etc.), </a:t>
          </a:r>
        </a:p>
      </dgm:t>
    </dgm:pt>
    <dgm:pt modelId="{783D8871-E6A9-4D00-A4AC-9F9AE5E088B9}" type="parTrans" cxnId="{C9DA107D-432D-4BD6-AA84-90A0F5960136}">
      <dgm:prSet/>
      <dgm:spPr/>
      <dgm:t>
        <a:bodyPr/>
        <a:lstStyle/>
        <a:p>
          <a:endParaRPr lang="en-US"/>
        </a:p>
      </dgm:t>
    </dgm:pt>
    <dgm:pt modelId="{5EBBB7B2-A88A-440F-9FA3-30CD239EC651}" type="sibTrans" cxnId="{C9DA107D-432D-4BD6-AA84-90A0F5960136}">
      <dgm:prSet/>
      <dgm:spPr/>
      <dgm:t>
        <a:bodyPr/>
        <a:lstStyle/>
        <a:p>
          <a:endParaRPr lang="en-US"/>
        </a:p>
      </dgm:t>
    </dgm:pt>
    <dgm:pt modelId="{400F1B74-B1A8-48F9-B42D-C81C3F3C6727}">
      <dgm:prSet/>
      <dgm:spPr/>
      <dgm:t>
        <a:bodyPr/>
        <a:lstStyle/>
        <a:p>
          <a:r>
            <a:rPr lang="en-US"/>
            <a:t>Enrolled children are missing on the roster, </a:t>
          </a:r>
        </a:p>
      </dgm:t>
    </dgm:pt>
    <dgm:pt modelId="{4E12F463-B5D4-4CF8-B254-225E32548EAE}" type="parTrans" cxnId="{EF888EFD-6984-4A63-BA50-6951BD709773}">
      <dgm:prSet/>
      <dgm:spPr/>
      <dgm:t>
        <a:bodyPr/>
        <a:lstStyle/>
        <a:p>
          <a:endParaRPr lang="en-US"/>
        </a:p>
      </dgm:t>
    </dgm:pt>
    <dgm:pt modelId="{C58564F1-7C92-4A24-814E-C58D515E1A01}" type="sibTrans" cxnId="{EF888EFD-6984-4A63-BA50-6951BD709773}">
      <dgm:prSet/>
      <dgm:spPr/>
      <dgm:t>
        <a:bodyPr/>
        <a:lstStyle/>
        <a:p>
          <a:endParaRPr lang="en-US"/>
        </a:p>
      </dgm:t>
    </dgm:pt>
    <dgm:pt modelId="{2FC81C9E-81B2-48FF-8B49-0C6EE16288AF}">
      <dgm:prSet/>
      <dgm:spPr/>
      <dgm:t>
        <a:bodyPr/>
        <a:lstStyle/>
        <a:p>
          <a:r>
            <a:rPr lang="en-US"/>
            <a:t>Children appear on the roster more than once, or </a:t>
          </a:r>
        </a:p>
      </dgm:t>
    </dgm:pt>
    <dgm:pt modelId="{8175DC34-522F-4CEE-A396-727B4B2E72D2}" type="parTrans" cxnId="{3C17F9F7-E1EB-4F3C-BAE6-4A47F03E8BA1}">
      <dgm:prSet/>
      <dgm:spPr/>
      <dgm:t>
        <a:bodyPr/>
        <a:lstStyle/>
        <a:p>
          <a:endParaRPr lang="en-US"/>
        </a:p>
      </dgm:t>
    </dgm:pt>
    <dgm:pt modelId="{FEE0C16C-DB9A-4AE5-B8C2-36992AEFE585}" type="sibTrans" cxnId="{3C17F9F7-E1EB-4F3C-BAE6-4A47F03E8BA1}">
      <dgm:prSet/>
      <dgm:spPr/>
      <dgm:t>
        <a:bodyPr/>
        <a:lstStyle/>
        <a:p>
          <a:endParaRPr lang="en-US"/>
        </a:p>
      </dgm:t>
    </dgm:pt>
    <dgm:pt modelId="{0D84BE66-184B-4C13-86B0-272683FE3DB6}">
      <dgm:prSet/>
      <dgm:spPr/>
      <dgm:t>
        <a:bodyPr/>
        <a:lstStyle/>
        <a:p>
          <a:r>
            <a:rPr lang="en-US"/>
            <a:t>Absences get saved multiple times on the same day. </a:t>
          </a:r>
        </a:p>
      </dgm:t>
    </dgm:pt>
    <dgm:pt modelId="{4E735B8C-6325-462B-A93F-392E1194E413}" type="parTrans" cxnId="{8E3B4B73-7E91-43C6-93D2-E5D8EA85DB62}">
      <dgm:prSet/>
      <dgm:spPr/>
      <dgm:t>
        <a:bodyPr/>
        <a:lstStyle/>
        <a:p>
          <a:endParaRPr lang="en-US"/>
        </a:p>
      </dgm:t>
    </dgm:pt>
    <dgm:pt modelId="{B80DBDDD-7D9E-474A-86ED-04C1C3EBCD68}" type="sibTrans" cxnId="{8E3B4B73-7E91-43C6-93D2-E5D8EA85DB62}">
      <dgm:prSet/>
      <dgm:spPr/>
      <dgm:t>
        <a:bodyPr/>
        <a:lstStyle/>
        <a:p>
          <a:endParaRPr lang="en-US"/>
        </a:p>
      </dgm:t>
    </dgm:pt>
    <dgm:pt modelId="{FAEEFBDC-01A3-4E39-B7AE-F3E294EFCB5B}" type="pres">
      <dgm:prSet presAssocID="{93D01A10-6EF7-4AAE-A9BA-3E2A9B27AF84}" presName="diagram" presStyleCnt="0">
        <dgm:presLayoutVars>
          <dgm:dir/>
          <dgm:resizeHandles val="exact"/>
        </dgm:presLayoutVars>
      </dgm:prSet>
      <dgm:spPr/>
    </dgm:pt>
    <dgm:pt modelId="{9CB02282-4DBC-4DFD-A005-7598834C0E7D}" type="pres">
      <dgm:prSet presAssocID="{E96FB0D1-C625-4288-8C44-B63CE7010A9B}" presName="node" presStyleLbl="node1" presStyleIdx="0" presStyleCnt="1">
        <dgm:presLayoutVars>
          <dgm:bulletEnabled val="1"/>
        </dgm:presLayoutVars>
      </dgm:prSet>
      <dgm:spPr/>
    </dgm:pt>
  </dgm:ptLst>
  <dgm:cxnLst>
    <dgm:cxn modelId="{5854E81B-622F-4150-9FD2-50B200B3F6D5}" type="presOf" srcId="{E96FB0D1-C625-4288-8C44-B63CE7010A9B}" destId="{9CB02282-4DBC-4DFD-A005-7598834C0E7D}" srcOrd="0" destOrd="0" presId="urn:microsoft.com/office/officeart/2005/8/layout/default"/>
    <dgm:cxn modelId="{0D92A625-AC22-4B70-9385-7E7219DF66D6}" type="presOf" srcId="{2FC81C9E-81B2-48FF-8B49-0C6EE16288AF}" destId="{9CB02282-4DBC-4DFD-A005-7598834C0E7D}" srcOrd="0" destOrd="4" presId="urn:microsoft.com/office/officeart/2005/8/layout/default"/>
    <dgm:cxn modelId="{CE07AB2D-6E17-4B1A-B456-564B86B0207E}" srcId="{E96FB0D1-C625-4288-8C44-B63CE7010A9B}" destId="{C97CC35F-9C9B-4D5E-93B8-7DE370C1C7E3}" srcOrd="0" destOrd="0" parTransId="{AE0D971A-F579-49A7-9356-D0375E649169}" sibTransId="{83F6BC36-207F-498F-8DD6-2E03E5AB1DC1}"/>
    <dgm:cxn modelId="{E8543F40-AD79-4913-B034-9CCF9AE4DFE8}" type="presOf" srcId="{C97CC35F-9C9B-4D5E-93B8-7DE370C1C7E3}" destId="{9CB02282-4DBC-4DFD-A005-7598834C0E7D}" srcOrd="0" destOrd="1" presId="urn:microsoft.com/office/officeart/2005/8/layout/default"/>
    <dgm:cxn modelId="{12DA1751-C984-4408-8952-3292E2CAAD59}" srcId="{93D01A10-6EF7-4AAE-A9BA-3E2A9B27AF84}" destId="{E96FB0D1-C625-4288-8C44-B63CE7010A9B}" srcOrd="0" destOrd="0" parTransId="{DAD75D93-1029-432F-9A22-BFEB0D68C733}" sibTransId="{B03C0037-DDA0-477D-845D-FF4EFD5F9840}"/>
    <dgm:cxn modelId="{8E3B4B73-7E91-43C6-93D2-E5D8EA85DB62}" srcId="{E96FB0D1-C625-4288-8C44-B63CE7010A9B}" destId="{0D84BE66-184B-4C13-86B0-272683FE3DB6}" srcOrd="4" destOrd="0" parTransId="{4E735B8C-6325-462B-A93F-392E1194E413}" sibTransId="{B80DBDDD-7D9E-474A-86ED-04C1C3EBCD68}"/>
    <dgm:cxn modelId="{C9DA107D-432D-4BD6-AA84-90A0F5960136}" srcId="{E96FB0D1-C625-4288-8C44-B63CE7010A9B}" destId="{65179A4C-BA65-4D89-A493-32991235A46F}" srcOrd="1" destOrd="0" parTransId="{783D8871-E6A9-4D00-A4AC-9F9AE5E088B9}" sibTransId="{5EBBB7B2-A88A-440F-9FA3-30CD239EC651}"/>
    <dgm:cxn modelId="{0301C9AE-86F5-4970-90DE-0BBF0813CFEE}" type="presOf" srcId="{65179A4C-BA65-4D89-A493-32991235A46F}" destId="{9CB02282-4DBC-4DFD-A005-7598834C0E7D}" srcOrd="0" destOrd="2" presId="urn:microsoft.com/office/officeart/2005/8/layout/default"/>
    <dgm:cxn modelId="{282F5DCE-5E03-4EC4-84A4-710CAB8C4B50}" type="presOf" srcId="{93D01A10-6EF7-4AAE-A9BA-3E2A9B27AF84}" destId="{FAEEFBDC-01A3-4E39-B7AE-F3E294EFCB5B}" srcOrd="0" destOrd="0" presId="urn:microsoft.com/office/officeart/2005/8/layout/default"/>
    <dgm:cxn modelId="{892806D7-5E77-4F3C-8A0B-52CBE1FC0BC6}" type="presOf" srcId="{0D84BE66-184B-4C13-86B0-272683FE3DB6}" destId="{9CB02282-4DBC-4DFD-A005-7598834C0E7D}" srcOrd="0" destOrd="5" presId="urn:microsoft.com/office/officeart/2005/8/layout/default"/>
    <dgm:cxn modelId="{3C17F9F7-E1EB-4F3C-BAE6-4A47F03E8BA1}" srcId="{E96FB0D1-C625-4288-8C44-B63CE7010A9B}" destId="{2FC81C9E-81B2-48FF-8B49-0C6EE16288AF}" srcOrd="3" destOrd="0" parTransId="{8175DC34-522F-4CEE-A396-727B4B2E72D2}" sibTransId="{FEE0C16C-DB9A-4AE5-B8C2-36992AEFE585}"/>
    <dgm:cxn modelId="{EF888EFD-6984-4A63-BA50-6951BD709773}" srcId="{E96FB0D1-C625-4288-8C44-B63CE7010A9B}" destId="{400F1B74-B1A8-48F9-B42D-C81C3F3C6727}" srcOrd="2" destOrd="0" parTransId="{4E12F463-B5D4-4CF8-B254-225E32548EAE}" sibTransId="{C58564F1-7C92-4A24-814E-C58D515E1A01}"/>
    <dgm:cxn modelId="{B2F063FF-DBDF-4036-A767-653E1B25C6DD}" type="presOf" srcId="{400F1B74-B1A8-48F9-B42D-C81C3F3C6727}" destId="{9CB02282-4DBC-4DFD-A005-7598834C0E7D}" srcOrd="0" destOrd="3" presId="urn:microsoft.com/office/officeart/2005/8/layout/default"/>
    <dgm:cxn modelId="{96B454C1-9D7C-487A-B8D8-5ADDCD6C577D}" type="presParOf" srcId="{FAEEFBDC-01A3-4E39-B7AE-F3E294EFCB5B}" destId="{9CB02282-4DBC-4DFD-A005-7598834C0E7D}"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200A2-9A7A-46CA-A7A2-3E0A756F002D}">
      <dsp:nvSpPr>
        <dsp:cNvPr id="0" name=""/>
        <dsp:cNvSpPr/>
      </dsp:nvSpPr>
      <dsp:spPr>
        <a:xfrm>
          <a:off x="0" y="0"/>
          <a:ext cx="6619160" cy="69865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Requirements before submitting the attendance:</a:t>
          </a:r>
        </a:p>
      </dsp:txBody>
      <dsp:txXfrm>
        <a:off x="20463" y="20463"/>
        <a:ext cx="5783510" cy="657732"/>
      </dsp:txXfrm>
    </dsp:sp>
    <dsp:sp modelId="{B37B1A1A-69C2-4DD3-B2AF-484733CE55DC}">
      <dsp:nvSpPr>
        <dsp:cNvPr id="0" name=""/>
        <dsp:cNvSpPr/>
      </dsp:nvSpPr>
      <dsp:spPr>
        <a:xfrm>
          <a:off x="494287" y="795694"/>
          <a:ext cx="6619160" cy="69865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Active Provider Profile</a:t>
          </a:r>
        </a:p>
      </dsp:txBody>
      <dsp:txXfrm>
        <a:off x="514750" y="816157"/>
        <a:ext cx="5629818" cy="657732"/>
      </dsp:txXfrm>
    </dsp:sp>
    <dsp:sp modelId="{C4915FA7-5A7D-4031-9F03-0DABA17A6D40}">
      <dsp:nvSpPr>
        <dsp:cNvPr id="0" name=""/>
        <dsp:cNvSpPr/>
      </dsp:nvSpPr>
      <dsp:spPr>
        <a:xfrm>
          <a:off x="988575" y="1591389"/>
          <a:ext cx="6619160" cy="69865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Closures and Paid Holidays</a:t>
          </a:r>
        </a:p>
      </dsp:txBody>
      <dsp:txXfrm>
        <a:off x="1009038" y="1611852"/>
        <a:ext cx="5629818" cy="657732"/>
      </dsp:txXfrm>
    </dsp:sp>
    <dsp:sp modelId="{A197CC43-19DF-4FFF-991E-A404863721A2}">
      <dsp:nvSpPr>
        <dsp:cNvPr id="0" name=""/>
        <dsp:cNvSpPr/>
      </dsp:nvSpPr>
      <dsp:spPr>
        <a:xfrm>
          <a:off x="1482863" y="2387083"/>
          <a:ext cx="6619160" cy="69865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Enrolled SR Children </a:t>
          </a:r>
        </a:p>
      </dsp:txBody>
      <dsp:txXfrm>
        <a:off x="1503326" y="2407546"/>
        <a:ext cx="5629818" cy="657732"/>
      </dsp:txXfrm>
    </dsp:sp>
    <dsp:sp modelId="{58E0EE5B-DFAD-4830-820E-31A37A70399A}">
      <dsp:nvSpPr>
        <dsp:cNvPr id="0" name=""/>
        <dsp:cNvSpPr/>
      </dsp:nvSpPr>
      <dsp:spPr>
        <a:xfrm>
          <a:off x="1977151" y="3182778"/>
          <a:ext cx="6619160" cy="698658"/>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baseline="0" dirty="0"/>
            <a:t>Attendance sheets should be submitted in month order by the </a:t>
          </a:r>
          <a:r>
            <a:rPr lang="en-US" sz="1300" b="1" kern="1200" baseline="0" dirty="0">
              <a:solidFill>
                <a:schemeClr val="tx1"/>
              </a:solidFill>
            </a:rPr>
            <a:t>3</a:t>
          </a:r>
          <a:r>
            <a:rPr lang="en-US" sz="1300" b="1" kern="1200" baseline="30000" dirty="0">
              <a:solidFill>
                <a:schemeClr val="tx1"/>
              </a:solidFill>
            </a:rPr>
            <a:t>rd</a:t>
          </a:r>
          <a:r>
            <a:rPr lang="en-US" sz="1300" b="1" kern="1200" baseline="0" dirty="0">
              <a:solidFill>
                <a:schemeClr val="tx1"/>
              </a:solidFill>
            </a:rPr>
            <a:t> business day of each month</a:t>
          </a:r>
          <a:r>
            <a:rPr lang="en-US" sz="1300" kern="1200" baseline="0" dirty="0"/>
            <a:t>.  Any attendance received after the 3</a:t>
          </a:r>
          <a:r>
            <a:rPr lang="en-US" sz="1300" kern="1200" baseline="30000" dirty="0"/>
            <a:t>rd</a:t>
          </a:r>
          <a:r>
            <a:rPr lang="en-US" sz="1300" kern="1200" baseline="0" dirty="0"/>
            <a:t> business day of the month, will be processed the following month.</a:t>
          </a:r>
          <a:endParaRPr lang="en-US" sz="1300" kern="1200" dirty="0"/>
        </a:p>
      </dsp:txBody>
      <dsp:txXfrm>
        <a:off x="1997614" y="3203241"/>
        <a:ext cx="5629818" cy="657732"/>
      </dsp:txXfrm>
    </dsp:sp>
    <dsp:sp modelId="{301E5335-41EE-4B3F-BA54-BCB3F6EE936E}">
      <dsp:nvSpPr>
        <dsp:cNvPr id="0" name=""/>
        <dsp:cNvSpPr/>
      </dsp:nvSpPr>
      <dsp:spPr>
        <a:xfrm>
          <a:off x="6165032" y="510408"/>
          <a:ext cx="454128" cy="454128"/>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267211" y="510408"/>
        <a:ext cx="249770" cy="341731"/>
      </dsp:txXfrm>
    </dsp:sp>
    <dsp:sp modelId="{AC830291-3638-4DF0-B02C-7022C6E9CDB9}">
      <dsp:nvSpPr>
        <dsp:cNvPr id="0" name=""/>
        <dsp:cNvSpPr/>
      </dsp:nvSpPr>
      <dsp:spPr>
        <a:xfrm>
          <a:off x="6659320" y="1306103"/>
          <a:ext cx="454128" cy="454128"/>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6761499" y="1306103"/>
        <a:ext cx="249770" cy="341731"/>
      </dsp:txXfrm>
    </dsp:sp>
    <dsp:sp modelId="{FD55F59B-8640-41B3-BBB4-0B97390A911A}">
      <dsp:nvSpPr>
        <dsp:cNvPr id="0" name=""/>
        <dsp:cNvSpPr/>
      </dsp:nvSpPr>
      <dsp:spPr>
        <a:xfrm>
          <a:off x="7153607" y="2090153"/>
          <a:ext cx="454128" cy="454128"/>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255786" y="2090153"/>
        <a:ext cx="249770" cy="341731"/>
      </dsp:txXfrm>
    </dsp:sp>
    <dsp:sp modelId="{387853E9-78EA-4F87-9E0B-726F4D93900E}">
      <dsp:nvSpPr>
        <dsp:cNvPr id="0" name=""/>
        <dsp:cNvSpPr/>
      </dsp:nvSpPr>
      <dsp:spPr>
        <a:xfrm>
          <a:off x="7647895" y="2893611"/>
          <a:ext cx="454128" cy="454128"/>
        </a:xfrm>
        <a:prstGeom prst="downArrow">
          <a:avLst>
            <a:gd name="adj1" fmla="val 55000"/>
            <a:gd name="adj2" fmla="val 45000"/>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7750074" y="2893611"/>
        <a:ext cx="249770" cy="34173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B02282-4DBC-4DFD-A005-7598834C0E7D}">
      <dsp:nvSpPr>
        <dsp:cNvPr id="0" name=""/>
        <dsp:cNvSpPr/>
      </dsp:nvSpPr>
      <dsp:spPr>
        <a:xfrm>
          <a:off x="1066188" y="1099"/>
          <a:ext cx="6464291" cy="387857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Contact ELCIRMO when: </a:t>
          </a:r>
          <a:endParaRPr lang="en-US" sz="2800" kern="1200"/>
        </a:p>
        <a:p>
          <a:pPr marL="228600" lvl="1" indent="-228600" algn="l" defTabSz="977900">
            <a:lnSpc>
              <a:spcPct val="90000"/>
            </a:lnSpc>
            <a:spcBef>
              <a:spcPct val="0"/>
            </a:spcBef>
            <a:spcAft>
              <a:spcPct val="15000"/>
            </a:spcAft>
            <a:buChar char="•"/>
          </a:pPr>
          <a:r>
            <a:rPr lang="en-US" sz="2200" kern="1200"/>
            <a:t>Paid holidays are missing from the attendance calendar, </a:t>
          </a:r>
        </a:p>
        <a:p>
          <a:pPr marL="228600" lvl="1" indent="-228600" algn="l" defTabSz="977900">
            <a:lnSpc>
              <a:spcPct val="90000"/>
            </a:lnSpc>
            <a:spcBef>
              <a:spcPct val="0"/>
            </a:spcBef>
            <a:spcAft>
              <a:spcPct val="15000"/>
            </a:spcAft>
            <a:buChar char="•"/>
          </a:pPr>
          <a:r>
            <a:rPr lang="en-US" sz="2200" kern="1200"/>
            <a:t>Information on the roster is incorrect (such as child’s date of birth, billing group, unit of care, scheduled days, termination date, etc.), </a:t>
          </a:r>
        </a:p>
        <a:p>
          <a:pPr marL="228600" lvl="1" indent="-228600" algn="l" defTabSz="977900">
            <a:lnSpc>
              <a:spcPct val="90000"/>
            </a:lnSpc>
            <a:spcBef>
              <a:spcPct val="0"/>
            </a:spcBef>
            <a:spcAft>
              <a:spcPct val="15000"/>
            </a:spcAft>
            <a:buChar char="•"/>
          </a:pPr>
          <a:r>
            <a:rPr lang="en-US" sz="2200" kern="1200"/>
            <a:t>Enrolled children are missing on the roster, </a:t>
          </a:r>
        </a:p>
        <a:p>
          <a:pPr marL="228600" lvl="1" indent="-228600" algn="l" defTabSz="977900">
            <a:lnSpc>
              <a:spcPct val="90000"/>
            </a:lnSpc>
            <a:spcBef>
              <a:spcPct val="0"/>
            </a:spcBef>
            <a:spcAft>
              <a:spcPct val="15000"/>
            </a:spcAft>
            <a:buChar char="•"/>
          </a:pPr>
          <a:r>
            <a:rPr lang="en-US" sz="2200" kern="1200"/>
            <a:t>Children appear on the roster more than once, or </a:t>
          </a:r>
        </a:p>
        <a:p>
          <a:pPr marL="228600" lvl="1" indent="-228600" algn="l" defTabSz="977900">
            <a:lnSpc>
              <a:spcPct val="90000"/>
            </a:lnSpc>
            <a:spcBef>
              <a:spcPct val="0"/>
            </a:spcBef>
            <a:spcAft>
              <a:spcPct val="15000"/>
            </a:spcAft>
            <a:buChar char="•"/>
          </a:pPr>
          <a:r>
            <a:rPr lang="en-US" sz="2200" kern="1200"/>
            <a:t>Absences get saved multiple times on the same day. </a:t>
          </a:r>
        </a:p>
      </dsp:txBody>
      <dsp:txXfrm>
        <a:off x="1066188" y="1099"/>
        <a:ext cx="6464291" cy="387857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E829392D-2823-4755-9239-860172D0DCA1}" type="datetimeFigureOut">
              <a:rPr lang="en-US" smtClean="0"/>
              <a:t>1/23/2023</a:t>
            </a:fld>
            <a:endParaRPr lang="en-US" dirty="0"/>
          </a:p>
        </p:txBody>
      </p:sp>
      <p:sp>
        <p:nvSpPr>
          <p:cNvPr id="4" name="Footer Placeholder 3"/>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BD03E3AF-10E4-4E48-BB54-4297ED760F8A}" type="slidenum">
              <a:rPr lang="en-US" smtClean="0"/>
              <a:t>‹#›</a:t>
            </a:fld>
            <a:endParaRPr lang="en-US" dirty="0"/>
          </a:p>
        </p:txBody>
      </p:sp>
    </p:spTree>
    <p:extLst>
      <p:ext uri="{BB962C8B-B14F-4D97-AF65-F5344CB8AC3E}">
        <p14:creationId xmlns:p14="http://schemas.microsoft.com/office/powerpoint/2010/main" val="291185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3D5F82AC-8E55-4599-B5DC-DE2D1DE15423}" type="datetimeFigureOut">
              <a:rPr lang="en-US" smtClean="0"/>
              <a:t>1/23/2023</a:t>
            </a:fld>
            <a:endParaRPr lang="en-US" dirty="0"/>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088D91F9-16A4-4367-9C7E-5EB27A20EA6D}" type="slidenum">
              <a:rPr lang="en-US" smtClean="0"/>
              <a:t>‹#›</a:t>
            </a:fld>
            <a:endParaRPr lang="en-US" dirty="0"/>
          </a:p>
        </p:txBody>
      </p:sp>
    </p:spTree>
    <p:extLst>
      <p:ext uri="{BB962C8B-B14F-4D97-AF65-F5344CB8AC3E}">
        <p14:creationId xmlns:p14="http://schemas.microsoft.com/office/powerpoint/2010/main" val="3242378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US" spc="-303" dirty="0">
                <a:solidFill>
                  <a:schemeClr val="tx1">
                    <a:lumMod val="85000"/>
                    <a:lumOff val="15000"/>
                  </a:schemeClr>
                </a:solidFill>
                <a:effectLst>
                  <a:outerShdw blurRad="469900" dist="342900" dir="5400000" sy="-20000" rotWithShape="0">
                    <a:prstClr val="black">
                      <a:alpha val="66000"/>
                    </a:prstClr>
                  </a:outerShdw>
                </a:effectLst>
                <a:latin typeface="+mj-lt"/>
                <a:ea typeface="+mj-ea"/>
                <a:cs typeface="+mj-cs"/>
              </a:rPr>
              <a:t>Le t’ s  go  over  the  Ru l e  or  (SR)  </a:t>
            </a:r>
            <a:r>
              <a:rPr lang="en-US" dirty="0">
                <a:solidFill>
                  <a:schemeClr val="tx1">
                    <a:lumMod val="85000"/>
                    <a:lumOff val="15000"/>
                  </a:schemeClr>
                </a:solidFill>
                <a:latin typeface="+mj-lt"/>
                <a:ea typeface="+mj-ea"/>
                <a:cs typeface="+mj-cs"/>
              </a:rPr>
              <a:t>6M-4.500 Child Attendance and Provider Reimbursements. </a:t>
            </a:r>
          </a:p>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1</a:t>
            </a:fld>
            <a:endParaRPr lang="en-US" dirty="0"/>
          </a:p>
        </p:txBody>
      </p:sp>
    </p:spTree>
    <p:extLst>
      <p:ext uri="{BB962C8B-B14F-4D97-AF65-F5344CB8AC3E}">
        <p14:creationId xmlns:p14="http://schemas.microsoft.com/office/powerpoint/2010/main" val="2318078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dirty="0"/>
          </a:p>
          <a:p>
            <a:pPr defTabSz="924916">
              <a:defRPr/>
            </a:pPr>
            <a:r>
              <a:rPr lang="en-US" dirty="0"/>
              <a:t>A code descriptions legend for marking</a:t>
            </a:r>
            <a:r>
              <a:rPr lang="en-US" baseline="0" dirty="0"/>
              <a:t> attendance </a:t>
            </a:r>
            <a:r>
              <a:rPr lang="en-US" dirty="0"/>
              <a:t>is provided in the bottom right of the sheet as shown on this slide. </a:t>
            </a:r>
          </a:p>
          <a:p>
            <a:r>
              <a:rPr lang="en-US" dirty="0"/>
              <a:t>Days the site is closed are marked with an asterisk “*.”  (Grey)</a:t>
            </a:r>
          </a:p>
          <a:p>
            <a:r>
              <a:rPr lang="en-US" dirty="0"/>
              <a:t>Days the child is not scheduled to attend are marked with “NS.” “ N”(Yellow)</a:t>
            </a:r>
          </a:p>
          <a:p>
            <a:r>
              <a:rPr lang="en-US" dirty="0"/>
              <a:t>Days the child is scheduled to attend are marked with an “X” for present along with his/her scheduled unit of care. </a:t>
            </a:r>
          </a:p>
          <a:p>
            <a:r>
              <a:rPr lang="en-US" dirty="0"/>
              <a:t>Paid holidays where a child is also scheduled to attend are marked with an “H.” (Bright Blue)</a:t>
            </a:r>
          </a:p>
          <a:p>
            <a:pPr defTabSz="924916">
              <a:defRPr/>
            </a:pPr>
            <a:r>
              <a:rPr lang="en-US" dirty="0"/>
              <a:t>While not required, it is recommended to click </a:t>
            </a:r>
            <a:r>
              <a:rPr lang="en-US" b="1" dirty="0"/>
              <a:t>Save </a:t>
            </a:r>
            <a:r>
              <a:rPr lang="en-US" dirty="0"/>
              <a:t>(below the calendar) before moving on to another child. </a:t>
            </a:r>
          </a:p>
          <a:p>
            <a:pPr defTabSz="924916">
              <a:defRPr/>
            </a:pPr>
            <a:endParaRPr lang="en-US" dirty="0"/>
          </a:p>
          <a:p>
            <a:pPr defTabSz="924916">
              <a:defRPr/>
            </a:pPr>
            <a:endParaRPr lang="en-US" dirty="0"/>
          </a:p>
          <a:p>
            <a:pPr defTabSz="924916">
              <a:defRPr/>
            </a:pPr>
            <a:endParaRPr lang="en-US" dirty="0"/>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11</a:t>
            </a:fld>
            <a:endParaRPr lang="en-US" dirty="0"/>
          </a:p>
        </p:txBody>
      </p:sp>
    </p:spTree>
    <p:extLst>
      <p:ext uri="{BB962C8B-B14F-4D97-AF65-F5344CB8AC3E}">
        <p14:creationId xmlns:p14="http://schemas.microsoft.com/office/powerpoint/2010/main" val="1465596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31229" algn="just" fontAlgn="base" hangingPunct="0">
              <a:lnSpc>
                <a:spcPts val="1315"/>
              </a:lnSpc>
              <a:tabLst>
                <a:tab pos="231229" algn="l"/>
                <a:tab pos="231229" algn="l"/>
                <a:tab pos="231229" algn="l"/>
                <a:tab pos="231229" algn="l"/>
              </a:tabLst>
            </a:pPr>
            <a:endParaRPr lang="en-US" dirty="0">
              <a:solidFill>
                <a:srgbClr val="000000"/>
              </a:solidFill>
              <a:latin typeface="Times New Roman" panose="02020603050405020304" pitchFamily="18" charset="0"/>
              <a:ea typeface="Times New Roman" panose="02020603050405020304" pitchFamily="18" charset="0"/>
            </a:endParaRPr>
          </a:p>
          <a:p>
            <a:pPr indent="231229" algn="just" fontAlgn="base" hangingPunct="0">
              <a:lnSpc>
                <a:spcPts val="1315"/>
              </a:lnSpc>
              <a:tabLst>
                <a:tab pos="231229" algn="l"/>
                <a:tab pos="231229" algn="l"/>
                <a:tab pos="231229" algn="l"/>
                <a:tab pos="231229" algn="l"/>
              </a:tabLst>
            </a:pPr>
            <a:r>
              <a:rPr lang="en-US" dirty="0">
                <a:latin typeface="Times New Roman" panose="02020603050405020304" pitchFamily="18" charset="0"/>
                <a:ea typeface="Times New Roman" panose="02020603050405020304" pitchFamily="18" charset="0"/>
              </a:rPr>
              <a:t>Extraordinary circumstances does not include vacation or recreational time.</a:t>
            </a:r>
          </a:p>
          <a:p>
            <a:pPr indent="231229" algn="just" fontAlgn="base" hangingPunct="0">
              <a:lnSpc>
                <a:spcPts val="1315"/>
              </a:lnSpc>
              <a:tabLst>
                <a:tab pos="231229" algn="l"/>
                <a:tab pos="231229" algn="l"/>
                <a:tab pos="231229" algn="l"/>
                <a:tab pos="231229" algn="l"/>
              </a:tabLst>
            </a:pPr>
            <a:r>
              <a:rPr lang="en-US" dirty="0">
                <a:latin typeface="Times New Roman" panose="02020603050405020304" pitchFamily="18" charset="0"/>
                <a:ea typeface="Times New Roman" panose="02020603050405020304" pitchFamily="18" charset="0"/>
              </a:rPr>
              <a:t>Provider is responsible to override the days “N’ non-reimbursable days.</a:t>
            </a:r>
          </a:p>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13</a:t>
            </a:fld>
            <a:endParaRPr lang="en-US" dirty="0"/>
          </a:p>
        </p:txBody>
      </p:sp>
    </p:spTree>
    <p:extLst>
      <p:ext uri="{BB962C8B-B14F-4D97-AF65-F5344CB8AC3E}">
        <p14:creationId xmlns:p14="http://schemas.microsoft.com/office/powerpoint/2010/main" val="171541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364"/>
              </a:spcBef>
              <a:tabLst>
                <a:tab pos="526688" algn="l"/>
              </a:tabLst>
            </a:pP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R</a:t>
            </a:r>
            <a:r>
              <a:rPr lang="en-US" sz="1800" b="1" u="heavy"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e</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po</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r</a:t>
            </a:r>
            <a:r>
              <a:rPr lang="en-US" sz="1800" b="1" u="heavy"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t</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i</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n</a:t>
            </a:r>
            <a:r>
              <a:rPr lang="en-US" sz="1800" b="1" u="heavy"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g BG1-At Risk </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D</a:t>
            </a:r>
            <a:r>
              <a:rPr lang="en-US" sz="1800" b="1" u="heavy"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es</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i</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g</a:t>
            </a:r>
            <a:r>
              <a:rPr lang="en-US" sz="1800" b="1" u="heavy" spc="-20"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n</a:t>
            </a:r>
            <a:r>
              <a:rPr lang="en-US" sz="1800" b="1" u="heavy"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ated</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 Ch</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il</a:t>
            </a:r>
            <a:r>
              <a:rPr lang="en-US" sz="1800" b="1" u="heavy"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d </a:t>
            </a:r>
            <a:r>
              <a:rPr lang="en-US" sz="1800" b="1" u="heavy" spc="-30"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A</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b</a:t>
            </a:r>
            <a:r>
              <a:rPr lang="en-US" sz="1800" b="1" u="heavy"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se</a:t>
            </a:r>
            <a:r>
              <a:rPr lang="en-US" sz="1800" b="1" u="heavy" spc="-5"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n</a:t>
            </a:r>
            <a:r>
              <a:rPr lang="en-US" sz="1800" b="1" u="heavy" spc="10"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c</a:t>
            </a:r>
            <a:r>
              <a:rPr lang="en-US" sz="1800" b="1" u="heavy" dirty="0">
                <a:solidFill>
                  <a:srgbClr val="001F5F"/>
                </a:solidFill>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es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Bef>
                <a:spcPts val="364"/>
              </a:spcBef>
              <a:tabLst>
                <a:tab pos="526688" algn="l"/>
              </a:tabLst>
            </a:pPr>
            <a:r>
              <a:rPr lang="en-US" sz="1800" dirty="0">
                <a:latin typeface="Arial" panose="020B0604020202020204" pitchFamily="34" charset="0"/>
                <a:ea typeface="Arial" panose="020B060402020202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526688">
              <a:lnSpc>
                <a:spcPct val="115000"/>
              </a:lnSpc>
              <a:spcBef>
                <a:spcPts val="10"/>
              </a:spcBef>
            </a:pP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The</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Sc</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h</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oo</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l</a:t>
            </a:r>
            <a:r>
              <a:rPr lang="en-US" sz="1800" b="1" spc="-40"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 </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Re</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a</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dine</a:t>
            </a:r>
            <a:r>
              <a:rPr lang="en-US" sz="1800" b="1" spc="-10"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s</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s</a:t>
            </a:r>
            <a:r>
              <a:rPr lang="en-US" sz="1800" b="1" spc="-2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 </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P</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r</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ov</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ider</a:t>
            </a:r>
            <a:r>
              <a:rPr lang="en-US" sz="1800" b="1" spc="-182"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 </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mu</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s</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t</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dh</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re</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to </a:t>
            </a:r>
            <a:r>
              <a:rPr lang="en-US" sz="1800" b="1" dirty="0" err="1">
                <a:solidFill>
                  <a:srgbClr val="C00000"/>
                </a:solidFill>
                <a:latin typeface="Arial" panose="020B0604020202020204" pitchFamily="34" charset="0"/>
                <a:ea typeface="Arial" panose="020B0604020202020204" pitchFamily="34" charset="0"/>
                <a:cs typeface="Times New Roman" panose="02020603050405020304" pitchFamily="18" charset="0"/>
              </a:rPr>
              <a:t>Ri</a:t>
            </a:r>
            <a:r>
              <a:rPr lang="en-US" sz="1800" b="1" spc="15" dirty="0" err="1">
                <a:solidFill>
                  <a:srgbClr val="C00000"/>
                </a:solidFill>
                <a:latin typeface="Arial" panose="020B0604020202020204" pitchFamily="34" charset="0"/>
                <a:ea typeface="Arial" panose="020B0604020202020204" pitchFamily="34" charset="0"/>
                <a:cs typeface="Times New Roman" panose="02020603050405020304" pitchFamily="18" charset="0"/>
              </a:rPr>
              <a:t>l</a:t>
            </a:r>
            <a:r>
              <a:rPr lang="en-US" sz="1800" b="1" spc="-30" dirty="0" err="1">
                <a:solidFill>
                  <a:srgbClr val="C00000"/>
                </a:solidFill>
                <a:latin typeface="Arial" panose="020B0604020202020204" pitchFamily="34" charset="0"/>
                <a:ea typeface="Arial" panose="020B0604020202020204" pitchFamily="34" charset="0"/>
                <a:cs typeface="Times New Roman" panose="02020603050405020304" pitchFamily="18" charset="0"/>
              </a:rPr>
              <a:t>y</a:t>
            </a:r>
            <a:r>
              <a:rPr lang="en-US" sz="1800" b="1" dirty="0" err="1">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W</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i</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ls</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on</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m</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nd</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t</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o</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r</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y</a:t>
            </a:r>
            <a:r>
              <a:rPr lang="en-US" sz="1800" b="1" spc="-30"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bs</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nce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526688">
              <a:lnSpc>
                <a:spcPts val="1386"/>
              </a:lnSpc>
            </a:pP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r</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por</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t</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ing” r</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quir</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m</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n</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t</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a:t>
            </a:r>
          </a:p>
          <a:p>
            <a:pPr marL="526688">
              <a:lnSpc>
                <a:spcPts val="1386"/>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14</a:t>
            </a:fld>
            <a:endParaRPr lang="en-US" dirty="0"/>
          </a:p>
        </p:txBody>
      </p:sp>
    </p:spTree>
    <p:extLst>
      <p:ext uri="{BB962C8B-B14F-4D97-AF65-F5344CB8AC3E}">
        <p14:creationId xmlns:p14="http://schemas.microsoft.com/office/powerpoint/2010/main" val="42117487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364"/>
              </a:spcBef>
              <a:tabLst>
                <a:tab pos="526688" algn="l"/>
              </a:tabLst>
            </a:pPr>
            <a:r>
              <a:rPr lang="en-US" sz="1800" dirty="0">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The</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Sc</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h</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oo</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l</a:t>
            </a:r>
            <a:r>
              <a:rPr lang="en-US" sz="1800" b="1" spc="-40"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 </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Re</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a</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dine</a:t>
            </a:r>
            <a:r>
              <a:rPr lang="en-US" sz="1800" b="1" spc="-10"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s</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s</a:t>
            </a:r>
            <a:r>
              <a:rPr lang="en-US" sz="1800" b="1" spc="-2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 </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P</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r</a:t>
            </a:r>
            <a:r>
              <a:rPr lang="en-US" sz="1800" b="1" spc="5"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ov</a:t>
            </a:r>
            <a:r>
              <a:rPr lang="en-US" sz="1800" b="1"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ider</a:t>
            </a:r>
            <a:r>
              <a:rPr lang="en-US" sz="1800" b="1" spc="-182" dirty="0">
                <a:solidFill>
                  <a:srgbClr val="C00000"/>
                </a:solidFill>
                <a:latin typeface="Comic Sans MS" panose="030F0702030302020204" pitchFamily="66" charset="0"/>
                <a:ea typeface="Comic Sans MS" panose="030F0702030302020204" pitchFamily="66" charset="0"/>
                <a:cs typeface="Comic Sans MS" panose="030F0702030302020204" pitchFamily="66" charset="0"/>
              </a:rPr>
              <a:t> </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mu</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s</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t</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dh</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re</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to </a:t>
            </a:r>
            <a:r>
              <a:rPr lang="en-US" sz="1800" b="1" dirty="0" err="1">
                <a:solidFill>
                  <a:srgbClr val="C00000"/>
                </a:solidFill>
                <a:latin typeface="Arial" panose="020B0604020202020204" pitchFamily="34" charset="0"/>
                <a:ea typeface="Arial" panose="020B0604020202020204" pitchFamily="34" charset="0"/>
                <a:cs typeface="Times New Roman" panose="02020603050405020304" pitchFamily="18" charset="0"/>
              </a:rPr>
              <a:t>Ri</a:t>
            </a:r>
            <a:r>
              <a:rPr lang="en-US" sz="1800" b="1" spc="15" dirty="0" err="1">
                <a:solidFill>
                  <a:srgbClr val="C00000"/>
                </a:solidFill>
                <a:latin typeface="Arial" panose="020B0604020202020204" pitchFamily="34" charset="0"/>
                <a:ea typeface="Arial" panose="020B0604020202020204" pitchFamily="34" charset="0"/>
                <a:cs typeface="Times New Roman" panose="02020603050405020304" pitchFamily="18" charset="0"/>
              </a:rPr>
              <a:t>l</a:t>
            </a:r>
            <a:r>
              <a:rPr lang="en-US" sz="1800" b="1" spc="-30" dirty="0" err="1">
                <a:solidFill>
                  <a:srgbClr val="C00000"/>
                </a:solidFill>
                <a:latin typeface="Arial" panose="020B0604020202020204" pitchFamily="34" charset="0"/>
                <a:ea typeface="Arial" panose="020B0604020202020204" pitchFamily="34" charset="0"/>
                <a:cs typeface="Times New Roman" panose="02020603050405020304" pitchFamily="18" charset="0"/>
              </a:rPr>
              <a:t>y</a:t>
            </a:r>
            <a:r>
              <a:rPr lang="en-US" sz="1800" b="1" dirty="0" err="1">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W</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i</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ls</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on</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m</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nd</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t</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o</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r</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y</a:t>
            </a:r>
            <a:r>
              <a:rPr lang="en-US" sz="1800" b="1" spc="-30" dirty="0">
                <a:solidFill>
                  <a:srgbClr val="C00000"/>
                </a:solidFill>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bs</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nce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526688" defTabSz="924916">
              <a:lnSpc>
                <a:spcPts val="1386"/>
              </a:lnSpc>
            </a:pP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r</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por</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t</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ing” r</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quir</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spc="-10" dirty="0">
                <a:solidFill>
                  <a:srgbClr val="C00000"/>
                </a:solidFill>
                <a:latin typeface="Arial" panose="020B0604020202020204" pitchFamily="34" charset="0"/>
                <a:ea typeface="Arial" panose="020B0604020202020204" pitchFamily="34" charset="0"/>
                <a:cs typeface="Times New Roman" panose="02020603050405020304" pitchFamily="18" charset="0"/>
              </a:rPr>
              <a:t>m</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n</a:t>
            </a:r>
            <a:r>
              <a:rPr lang="en-US" sz="1800" b="1" spc="5" dirty="0">
                <a:solidFill>
                  <a:srgbClr val="C00000"/>
                </a:solidFill>
                <a:latin typeface="Arial" panose="020B0604020202020204" pitchFamily="34" charset="0"/>
                <a:ea typeface="Arial" panose="020B0604020202020204" pitchFamily="34" charset="0"/>
                <a:cs typeface="Times New Roman" panose="02020603050405020304" pitchFamily="18" charset="0"/>
              </a:rPr>
              <a:t>t</a:t>
            </a:r>
            <a:r>
              <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rPr>
              <a:t>.</a:t>
            </a:r>
            <a:r>
              <a:rPr lang="en-US" sz="1800" dirty="0">
                <a:solidFill>
                  <a:srgbClr val="000000"/>
                </a:solidFill>
                <a:latin typeface="Calibri" panose="020F0502020204030204" pitchFamily="34" charset="0"/>
                <a:ea typeface="Calibri" panose="020F0502020204030204" pitchFamily="34" charset="0"/>
              </a:rPr>
              <a:t> When an at-risk child has an unexcused absence or seven consecutive days of excused absences, the school readiness provider shall notify the Department of Children and Families or community-based lead agency and the early learning coalition. The coalition shall document any contact made with the provider, referring agency and parent in the case file. This paragraph shall apply to all at-risk children under the age of school entry.</a:t>
            </a:r>
            <a:r>
              <a:rPr lang="en-US" sz="1800" b="1" dirty="0">
                <a:solidFill>
                  <a:srgbClr val="666666"/>
                </a:solidFill>
                <a:latin typeface="Open Sans" panose="020B0606030504020204" pitchFamily="34" charset="0"/>
                <a:ea typeface="Calibri" panose="020F0502020204030204" pitchFamily="34" charset="0"/>
              </a:rPr>
              <a:t> This rule shall apply to all at</a:t>
            </a:r>
            <a:r>
              <a:rPr lang="en-US" sz="1800" b="1" i="1" dirty="0">
                <a:solidFill>
                  <a:srgbClr val="666666"/>
                </a:solidFill>
                <a:latin typeface="Open Sans" panose="020B0606030504020204" pitchFamily="34" charset="0"/>
                <a:ea typeface="Calibri" panose="020F0502020204030204" pitchFamily="34" charset="0"/>
              </a:rPr>
              <a:t>-risk (BG1) children of any age in a school readiness program</a:t>
            </a:r>
            <a:r>
              <a:rPr lang="en-US" sz="1800" b="1" dirty="0">
                <a:solidFill>
                  <a:srgbClr val="666666"/>
                </a:solidFill>
                <a:latin typeface="Open Sans" panose="020B0606030504020204" pitchFamily="34" charset="0"/>
                <a:ea typeface="Calibri" panose="020F0502020204030204" pitchFamily="34" charset="0"/>
              </a:rPr>
              <a:t> (6M-4.500, F.A.C).</a:t>
            </a:r>
            <a:endParaRPr lang="en-US" sz="1800" dirty="0">
              <a:latin typeface="Calibri" panose="020F0502020204030204" pitchFamily="34" charset="0"/>
              <a:ea typeface="Calibri" panose="020F0502020204030204" pitchFamily="34" charset="0"/>
            </a:endParaRPr>
          </a:p>
          <a:p>
            <a:pPr marL="526688">
              <a:lnSpc>
                <a:spcPts val="1386"/>
              </a:lnSpc>
            </a:pPr>
            <a:endParaRPr lang="en-US" sz="1800" b="1" dirty="0">
              <a:solidFill>
                <a:srgbClr val="C00000"/>
              </a:solidFill>
              <a:latin typeface="Arial" panose="020B0604020202020204" pitchFamily="34" charset="0"/>
              <a:ea typeface="Arial" panose="020B0604020202020204" pitchFamily="34" charset="0"/>
              <a:cs typeface="Times New Roman" panose="02020603050405020304" pitchFamily="18" charset="0"/>
            </a:endParaRPr>
          </a:p>
          <a:p>
            <a:pPr marL="526688">
              <a:lnSpc>
                <a:spcPts val="1386"/>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15</a:t>
            </a:fld>
            <a:endParaRPr lang="en-US" dirty="0"/>
          </a:p>
        </p:txBody>
      </p:sp>
    </p:spTree>
    <p:extLst>
      <p:ext uri="{BB962C8B-B14F-4D97-AF65-F5344CB8AC3E}">
        <p14:creationId xmlns:p14="http://schemas.microsoft.com/office/powerpoint/2010/main" val="204741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all child absences are marked for the month, click </a:t>
            </a:r>
            <a:r>
              <a:rPr lang="en-US" b="1" dirty="0"/>
              <a:t>Save </a:t>
            </a:r>
            <a:r>
              <a:rPr lang="en-US" dirty="0"/>
              <a:t>and then click the </a:t>
            </a:r>
            <a:r>
              <a:rPr lang="en-US" b="1" dirty="0"/>
              <a:t>Submit to Coalition </a:t>
            </a:r>
            <a:r>
              <a:rPr lang="en-US" dirty="0"/>
              <a:t>button. A window may appear if the attendance is being submitted early or late, or if no absences have been recorded. To continue to the </a:t>
            </a:r>
            <a:r>
              <a:rPr lang="en-US" i="1" dirty="0"/>
              <a:t>Sign &amp; Certify </a:t>
            </a:r>
            <a:r>
              <a:rPr lang="en-US" dirty="0"/>
              <a:t>page, click </a:t>
            </a:r>
            <a:r>
              <a:rPr lang="en-US" b="1" dirty="0"/>
              <a:t>Continue</a:t>
            </a:r>
            <a:r>
              <a:rPr lang="en-US" dirty="0"/>
              <a:t>. </a:t>
            </a:r>
          </a:p>
        </p:txBody>
      </p:sp>
      <p:sp>
        <p:nvSpPr>
          <p:cNvPr id="4" name="Slide Number Placeholder 3"/>
          <p:cNvSpPr>
            <a:spLocks noGrp="1"/>
          </p:cNvSpPr>
          <p:nvPr>
            <p:ph type="sldNum" sz="quarter" idx="10"/>
          </p:nvPr>
        </p:nvSpPr>
        <p:spPr/>
        <p:txBody>
          <a:bodyPr/>
          <a:lstStyle/>
          <a:p>
            <a:fld id="{088D91F9-16A4-4367-9C7E-5EB27A20EA6D}" type="slidenum">
              <a:rPr lang="en-US" smtClean="0"/>
              <a:t>21</a:t>
            </a:fld>
            <a:endParaRPr lang="en-US" dirty="0"/>
          </a:p>
        </p:txBody>
      </p:sp>
    </p:spTree>
    <p:extLst>
      <p:ext uri="{BB962C8B-B14F-4D97-AF65-F5344CB8AC3E}">
        <p14:creationId xmlns:p14="http://schemas.microsoft.com/office/powerpoint/2010/main" val="482693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22</a:t>
            </a:fld>
            <a:endParaRPr lang="en-US" dirty="0"/>
          </a:p>
        </p:txBody>
      </p:sp>
    </p:spTree>
    <p:extLst>
      <p:ext uri="{BB962C8B-B14F-4D97-AF65-F5344CB8AC3E}">
        <p14:creationId xmlns:p14="http://schemas.microsoft.com/office/powerpoint/2010/main" val="1122971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23</a:t>
            </a:fld>
            <a:endParaRPr lang="en-US" dirty="0"/>
          </a:p>
        </p:txBody>
      </p:sp>
    </p:spTree>
    <p:extLst>
      <p:ext uri="{BB962C8B-B14F-4D97-AF65-F5344CB8AC3E}">
        <p14:creationId xmlns:p14="http://schemas.microsoft.com/office/powerpoint/2010/main" val="4294221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times when you’ll need to ELCIRMO</a:t>
            </a:r>
            <a:r>
              <a:rPr lang="en-US" baseline="0" dirty="0"/>
              <a:t>.  These include when:</a:t>
            </a:r>
          </a:p>
          <a:p>
            <a:pPr marL="173422" indent="-173422">
              <a:buFont typeface="Arial" panose="020B0604020202020204" pitchFamily="34" charset="0"/>
              <a:buChar char="•"/>
            </a:pPr>
            <a:r>
              <a:rPr lang="en-US" dirty="0"/>
              <a:t>Paid holidays are missing from the attendance calendar, </a:t>
            </a:r>
          </a:p>
          <a:p>
            <a:pPr marL="173422" indent="-173422">
              <a:buFont typeface="Arial" panose="020B0604020202020204" pitchFamily="34" charset="0"/>
              <a:buChar char="•"/>
            </a:pPr>
            <a:r>
              <a:rPr lang="en-US" dirty="0"/>
              <a:t>Information on the roster is incorrect (such as child’s date of birth, billing group, unit of care, scheduled days, termination date, etc.), </a:t>
            </a:r>
          </a:p>
          <a:p>
            <a:pPr marL="173422" indent="-173422">
              <a:buFont typeface="Arial" panose="020B0604020202020204" pitchFamily="34" charset="0"/>
              <a:buChar char="•"/>
            </a:pPr>
            <a:r>
              <a:rPr lang="en-US" dirty="0"/>
              <a:t>Enrolled children are missing on the roster, </a:t>
            </a:r>
          </a:p>
          <a:p>
            <a:pPr marL="173422" indent="-173422">
              <a:buFont typeface="Arial" panose="020B0604020202020204" pitchFamily="34" charset="0"/>
              <a:buChar char="•"/>
            </a:pPr>
            <a:r>
              <a:rPr lang="en-US" dirty="0"/>
              <a:t>Children appear on the roster more than once, or </a:t>
            </a:r>
          </a:p>
          <a:p>
            <a:pPr marL="173422" indent="-173422">
              <a:buFont typeface="Arial" panose="020B0604020202020204" pitchFamily="34" charset="0"/>
              <a:buChar char="•"/>
            </a:pPr>
            <a:r>
              <a:rPr lang="en-US" dirty="0"/>
              <a:t>Absences get saved multiple times on the same day. </a:t>
            </a:r>
          </a:p>
          <a:p>
            <a:pPr defTabSz="924916">
              <a:defRPr/>
            </a:pPr>
            <a:r>
              <a:rPr lang="en-US" dirty="0"/>
              <a:t>These issues should be addressed prior to submitting the roster as they will impact processing for reimbursement. </a:t>
            </a:r>
          </a:p>
          <a:p>
            <a:pPr defTabSz="924916">
              <a:defRPr/>
            </a:pPr>
            <a:endParaRPr lang="en-US" dirty="0"/>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24</a:t>
            </a:fld>
            <a:endParaRPr lang="en-US" dirty="0"/>
          </a:p>
        </p:txBody>
      </p:sp>
    </p:spTree>
    <p:extLst>
      <p:ext uri="{BB962C8B-B14F-4D97-AF65-F5344CB8AC3E}">
        <p14:creationId xmlns:p14="http://schemas.microsoft.com/office/powerpoint/2010/main" val="2076848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Upon submission, the screen returns to the SR Attendance Roster view with the current service period displayed. Select the submitted service period from the drop down. The submitted roster now has a submitted message and each child shows “SUB” for submitted in the status column. This status will change as the child attendance is processed by the coalition. </a:t>
            </a:r>
          </a:p>
        </p:txBody>
      </p:sp>
      <p:sp>
        <p:nvSpPr>
          <p:cNvPr id="4" name="Slide Number Placeholder 3"/>
          <p:cNvSpPr>
            <a:spLocks noGrp="1"/>
          </p:cNvSpPr>
          <p:nvPr>
            <p:ph type="sldNum" sz="quarter" idx="10"/>
          </p:nvPr>
        </p:nvSpPr>
        <p:spPr/>
        <p:txBody>
          <a:bodyPr/>
          <a:lstStyle/>
          <a:p>
            <a:fld id="{088D91F9-16A4-4367-9C7E-5EB27A20EA6D}" type="slidenum">
              <a:rPr lang="en-US" smtClean="0"/>
              <a:t>25</a:t>
            </a:fld>
            <a:endParaRPr lang="en-US" dirty="0"/>
          </a:p>
        </p:txBody>
      </p:sp>
    </p:spTree>
    <p:extLst>
      <p:ext uri="{BB962C8B-B14F-4D97-AF65-F5344CB8AC3E}">
        <p14:creationId xmlns:p14="http://schemas.microsoft.com/office/powerpoint/2010/main" val="21022998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26</a:t>
            </a:fld>
            <a:endParaRPr lang="en-US" dirty="0"/>
          </a:p>
        </p:txBody>
      </p:sp>
    </p:spTree>
    <p:extLst>
      <p:ext uri="{BB962C8B-B14F-4D97-AF65-F5344CB8AC3E}">
        <p14:creationId xmlns:p14="http://schemas.microsoft.com/office/powerpoint/2010/main" val="2139864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B050"/>
                </a:solidFill>
              </a:rPr>
              <a:t>If you need more information, there are detailed step-by-step instructions available</a:t>
            </a:r>
            <a:r>
              <a:rPr lang="en-US" baseline="0" dirty="0">
                <a:solidFill>
                  <a:srgbClr val="00B050"/>
                </a:solidFill>
              </a:rPr>
              <a:t> in the Provider Portal User Guide pages 106-110.</a:t>
            </a:r>
            <a:endParaRPr lang="en-US" dirty="0">
              <a:solidFill>
                <a:srgbClr val="00B050"/>
              </a:solidFill>
            </a:endParaRPr>
          </a:p>
        </p:txBody>
      </p:sp>
      <p:sp>
        <p:nvSpPr>
          <p:cNvPr id="4" name="Slide Number Placeholder 3"/>
          <p:cNvSpPr>
            <a:spLocks noGrp="1"/>
          </p:cNvSpPr>
          <p:nvPr>
            <p:ph type="sldNum" sz="quarter" idx="10"/>
          </p:nvPr>
        </p:nvSpPr>
        <p:spPr/>
        <p:txBody>
          <a:bodyPr/>
          <a:lstStyle/>
          <a:p>
            <a:fld id="{088D91F9-16A4-4367-9C7E-5EB27A20EA6D}" type="slidenum">
              <a:rPr lang="en-US" smtClean="0"/>
              <a:t>2</a:t>
            </a:fld>
            <a:endParaRPr lang="en-US" dirty="0"/>
          </a:p>
        </p:txBody>
      </p:sp>
    </p:spTree>
    <p:extLst>
      <p:ext uri="{BB962C8B-B14F-4D97-AF65-F5344CB8AC3E}">
        <p14:creationId xmlns:p14="http://schemas.microsoft.com/office/powerpoint/2010/main" val="1599380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get a</a:t>
            </a:r>
            <a:r>
              <a:rPr lang="en-US" baseline="0" dirty="0"/>
              <a:t> faster response using the data issues upload process outlined in the instructions for handling SR attendance issues, however, if you need to call or e-mail   Please leave only one message and allow for 1-2 business days for a return call.  We are minimizing the number of staff answering phones so that they may focus on the correction of data issues and the processing of attendance.  Our goal to make needed corrections for everyone so that we can move forward with SR reimbursement.</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27</a:t>
            </a:fld>
            <a:endParaRPr lang="en-US" dirty="0"/>
          </a:p>
        </p:txBody>
      </p:sp>
    </p:spTree>
    <p:extLst>
      <p:ext uri="{BB962C8B-B14F-4D97-AF65-F5344CB8AC3E}">
        <p14:creationId xmlns:p14="http://schemas.microsoft.com/office/powerpoint/2010/main" val="101673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receiving subsidy funding must sign the child in and out each day in order for payment to be authorized.  If false information is knowingly provided, the parent may be liable for prosecution under state law, and childcare services will be terminated. If false or inaccurate attendance information is given, that information will be reported to the Florida Department of Law Enforcement for action. </a:t>
            </a:r>
          </a:p>
        </p:txBody>
      </p:sp>
      <p:sp>
        <p:nvSpPr>
          <p:cNvPr id="4" name="Slide Number Placeholder 3"/>
          <p:cNvSpPr>
            <a:spLocks noGrp="1"/>
          </p:cNvSpPr>
          <p:nvPr>
            <p:ph type="sldNum" sz="quarter" idx="5"/>
          </p:nvPr>
        </p:nvSpPr>
        <p:spPr/>
        <p:txBody>
          <a:bodyPr/>
          <a:lstStyle/>
          <a:p>
            <a:fld id="{088D91F9-16A4-4367-9C7E-5EB27A20EA6D}" type="slidenum">
              <a:rPr lang="en-US" smtClean="0"/>
              <a:t>28</a:t>
            </a:fld>
            <a:endParaRPr lang="en-US" dirty="0"/>
          </a:p>
        </p:txBody>
      </p:sp>
    </p:spTree>
    <p:extLst>
      <p:ext uri="{BB962C8B-B14F-4D97-AF65-F5344CB8AC3E}">
        <p14:creationId xmlns:p14="http://schemas.microsoft.com/office/powerpoint/2010/main" val="9750366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29</a:t>
            </a:fld>
            <a:endParaRPr lang="en-US" dirty="0"/>
          </a:p>
        </p:txBody>
      </p:sp>
    </p:spTree>
    <p:extLst>
      <p:ext uri="{BB962C8B-B14F-4D97-AF65-F5344CB8AC3E}">
        <p14:creationId xmlns:p14="http://schemas.microsoft.com/office/powerpoint/2010/main" val="11896921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30</a:t>
            </a:fld>
            <a:endParaRPr lang="en-US" dirty="0"/>
          </a:p>
        </p:txBody>
      </p:sp>
    </p:spTree>
    <p:extLst>
      <p:ext uri="{BB962C8B-B14F-4D97-AF65-F5344CB8AC3E}">
        <p14:creationId xmlns:p14="http://schemas.microsoft.com/office/powerpoint/2010/main" val="28136478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US" sz="1800" dirty="0">
                <a:highlight>
                  <a:srgbClr val="FFFF00"/>
                </a:highlight>
                <a:latin typeface="Times New Roman" panose="02020603050405020304" pitchFamily="18" charset="0"/>
                <a:ea typeface="Times New Roman" panose="02020603050405020304" pitchFamily="18" charset="0"/>
              </a:rPr>
              <a:t>The provider must report any discrepancy, overpayment, or underpayment within  sixty (60) calendar days of transmission of the reimbursement summary. Reported changes must include supporting documentation. Discrepancies validated by the coalition will be corrected for reimbursement purposes.</a:t>
            </a:r>
            <a:endParaRPr lang="en-US" sz="18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31</a:t>
            </a:fld>
            <a:endParaRPr lang="en-US" dirty="0"/>
          </a:p>
        </p:txBody>
      </p:sp>
    </p:spTree>
    <p:extLst>
      <p:ext uri="{BB962C8B-B14F-4D97-AF65-F5344CB8AC3E}">
        <p14:creationId xmlns:p14="http://schemas.microsoft.com/office/powerpoint/2010/main" val="1126263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still experiencing</a:t>
            </a:r>
            <a:r>
              <a:rPr lang="en-US" baseline="0" dirty="0"/>
              <a:t> data issues with VPK or SR attendance, please be sure they have been reported and then be patient while they are being fixed.</a:t>
            </a:r>
          </a:p>
          <a:p>
            <a:endParaRPr lang="en-US" baseline="0" dirty="0"/>
          </a:p>
        </p:txBody>
      </p:sp>
      <p:sp>
        <p:nvSpPr>
          <p:cNvPr id="4" name="Slide Number Placeholder 3"/>
          <p:cNvSpPr>
            <a:spLocks noGrp="1"/>
          </p:cNvSpPr>
          <p:nvPr>
            <p:ph type="sldNum" sz="quarter" idx="10"/>
          </p:nvPr>
        </p:nvSpPr>
        <p:spPr/>
        <p:txBody>
          <a:bodyPr/>
          <a:lstStyle/>
          <a:p>
            <a:fld id="{088D91F9-16A4-4367-9C7E-5EB27A20EA6D}" type="slidenum">
              <a:rPr lang="en-US" smtClean="0"/>
              <a:t>35</a:t>
            </a:fld>
            <a:endParaRPr lang="en-US" dirty="0"/>
          </a:p>
        </p:txBody>
      </p:sp>
    </p:spTree>
    <p:extLst>
      <p:ext uri="{BB962C8B-B14F-4D97-AF65-F5344CB8AC3E}">
        <p14:creationId xmlns:p14="http://schemas.microsoft.com/office/powerpoint/2010/main" val="521666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3</a:t>
            </a:fld>
            <a:endParaRPr lang="en-US" dirty="0"/>
          </a:p>
        </p:txBody>
      </p:sp>
    </p:spTree>
    <p:extLst>
      <p:ext uri="{BB962C8B-B14F-4D97-AF65-F5344CB8AC3E}">
        <p14:creationId xmlns:p14="http://schemas.microsoft.com/office/powerpoint/2010/main" val="1085970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submit SR Attendance, log into your Provider Portal account.  You need to check that you’ve met these 3 requirements before</a:t>
            </a:r>
            <a:r>
              <a:rPr lang="en-US" baseline="0" dirty="0"/>
              <a:t> submitting your first attendance.  </a:t>
            </a:r>
          </a:p>
          <a:p>
            <a:endParaRPr lang="en-US" baseline="0" dirty="0"/>
          </a:p>
          <a:p>
            <a:r>
              <a:rPr lang="en-US" dirty="0"/>
              <a:t>Active Provider Profile</a:t>
            </a:r>
          </a:p>
          <a:p>
            <a:r>
              <a:rPr lang="en-US" dirty="0"/>
              <a:t>Closure and Paid Holidays</a:t>
            </a:r>
          </a:p>
          <a:p>
            <a:r>
              <a:rPr lang="en-US" dirty="0"/>
              <a:t>Enrolled SR Children</a:t>
            </a:r>
          </a:p>
          <a:p>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4</a:t>
            </a:fld>
            <a:endParaRPr lang="en-US" dirty="0"/>
          </a:p>
        </p:txBody>
      </p:sp>
    </p:spTree>
    <p:extLst>
      <p:ext uri="{BB962C8B-B14F-4D97-AF65-F5344CB8AC3E}">
        <p14:creationId xmlns:p14="http://schemas.microsoft.com/office/powerpoint/2010/main" val="2403721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8D91F9-16A4-4367-9C7E-5EB27A20EA6D}" type="slidenum">
              <a:rPr lang="en-US" smtClean="0"/>
              <a:t>5</a:t>
            </a:fld>
            <a:endParaRPr lang="en-US" dirty="0"/>
          </a:p>
        </p:txBody>
      </p:sp>
    </p:spTree>
    <p:extLst>
      <p:ext uri="{BB962C8B-B14F-4D97-AF65-F5344CB8AC3E}">
        <p14:creationId xmlns:p14="http://schemas.microsoft.com/office/powerpoint/2010/main" val="2538482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find SR Attendance in the Attendance</a:t>
            </a:r>
            <a:r>
              <a:rPr lang="en-US" baseline="0" dirty="0"/>
              <a:t> tab, Manage SR Attendance.  Select SR as the Program Type, then the service period, and the Coalition. </a:t>
            </a:r>
            <a:endParaRPr lang="en-US" dirty="0"/>
          </a:p>
        </p:txBody>
      </p:sp>
      <p:sp>
        <p:nvSpPr>
          <p:cNvPr id="4" name="Slide Number Placeholder 3"/>
          <p:cNvSpPr>
            <a:spLocks noGrp="1"/>
          </p:cNvSpPr>
          <p:nvPr>
            <p:ph type="sldNum" sz="quarter" idx="10"/>
          </p:nvPr>
        </p:nvSpPr>
        <p:spPr/>
        <p:txBody>
          <a:bodyPr/>
          <a:lstStyle/>
          <a:p>
            <a:fld id="{088D91F9-16A4-4367-9C7E-5EB27A20EA6D}" type="slidenum">
              <a:rPr lang="en-US" smtClean="0"/>
              <a:t>6</a:t>
            </a:fld>
            <a:endParaRPr lang="en-US" dirty="0"/>
          </a:p>
        </p:txBody>
      </p:sp>
    </p:spTree>
    <p:extLst>
      <p:ext uri="{BB962C8B-B14F-4D97-AF65-F5344CB8AC3E}">
        <p14:creationId xmlns:p14="http://schemas.microsoft.com/office/powerpoint/2010/main" val="1935428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SR Attendance Roster displays, defaulting to the current service period. The blue summary box to the right contains provider details and paid holiday information for the service period. </a:t>
            </a:r>
            <a:endParaRPr lang="en-US" baseline="0" dirty="0"/>
          </a:p>
          <a:p>
            <a:pPr defTabSz="924916">
              <a:defRPr/>
            </a:pPr>
            <a:endParaRPr lang="en-US" dirty="0"/>
          </a:p>
          <a:p>
            <a:pPr defTabSz="924916">
              <a:defRPr/>
            </a:pPr>
            <a:r>
              <a:rPr lang="en-US" dirty="0"/>
              <a:t>A service period is the month in which services were rendered. Child absences for the service period must be marked, saved, and submitted to the coalition. A due date is displayed for each service period. Providers that contract with multiple coalitions must submit an attendance roster to each coalition. </a:t>
            </a:r>
          </a:p>
          <a:p>
            <a:r>
              <a:rPr lang="en-US" dirty="0"/>
              <a:t>Children that are “Enrolled” or “Pending Parent Acceptance” are included on the SR attendance roster and their status will be displayed in the column marked in green. Children that are “Pending Parent Acceptance” are listed first and have an initial status of “PND”; children that are “Enrolled” do not have an initial status. When “PND” children are listed, a provider message will also appear. Clicking </a:t>
            </a:r>
            <a:r>
              <a:rPr lang="en-US" b="1" dirty="0"/>
              <a:t>OK </a:t>
            </a:r>
            <a:r>
              <a:rPr lang="en-US" dirty="0"/>
              <a:t>dismisses the message. </a:t>
            </a:r>
          </a:p>
          <a:p>
            <a:endParaRPr lang="en-US" dirty="0"/>
          </a:p>
          <a:p>
            <a:r>
              <a:rPr lang="en-US" dirty="0"/>
              <a:t>If a child is in “</a:t>
            </a:r>
            <a:r>
              <a:rPr lang="en-US" dirty="0">
                <a:solidFill>
                  <a:srgbClr val="FF0000"/>
                </a:solidFill>
              </a:rPr>
              <a:t>Pending Parent Acceptance</a:t>
            </a:r>
            <a:r>
              <a:rPr lang="en-US" dirty="0"/>
              <a:t>” </a:t>
            </a:r>
            <a:r>
              <a:rPr lang="en-US" sz="1800" b="1" dirty="0">
                <a:solidFill>
                  <a:srgbClr val="000000"/>
                </a:solidFill>
                <a:latin typeface="Calibri Light" panose="020F0302020204030204" pitchFamily="34" charset="0"/>
                <a:ea typeface="Calibri" panose="020F0502020204030204" pitchFamily="34" charset="0"/>
              </a:rPr>
              <a:t>will be able to process attendance and be paid for these enrollments, but </a:t>
            </a:r>
            <a:r>
              <a:rPr lang="en-US" sz="1800" b="1" dirty="0">
                <a:solidFill>
                  <a:srgbClr val="FF0000"/>
                </a:solidFill>
                <a:latin typeface="Calibri Light" panose="020F0302020204030204" pitchFamily="34" charset="0"/>
                <a:ea typeface="Calibri" panose="020F0502020204030204" pitchFamily="34" charset="0"/>
              </a:rPr>
              <a:t>NOT</a:t>
            </a:r>
            <a:r>
              <a:rPr lang="en-US" sz="1800" b="1" dirty="0">
                <a:solidFill>
                  <a:srgbClr val="000000"/>
                </a:solidFill>
                <a:latin typeface="Calibri Light" panose="020F0302020204030204" pitchFamily="34" charset="0"/>
                <a:ea typeface="Calibri" panose="020F0502020204030204" pitchFamily="34" charset="0"/>
              </a:rPr>
              <a:t> until the payment certificate is signed by the family. </a:t>
            </a:r>
            <a:r>
              <a:rPr lang="en-US" dirty="0"/>
              <a:t> you should encourage the parents to go to their parent portal to complete the signature for payment purpose.</a:t>
            </a:r>
          </a:p>
          <a:p>
            <a:endParaRPr lang="en-US" dirty="0"/>
          </a:p>
          <a:p>
            <a:r>
              <a:rPr lang="en-US" dirty="0"/>
              <a:t>The search feature, shown in yellow, may be used to search for any criteria included in the roster (such as a name, DOB, age, billing group, or status). The summary feature shows the current/saved attendance information for all children in one view. </a:t>
            </a:r>
          </a:p>
        </p:txBody>
      </p:sp>
      <p:sp>
        <p:nvSpPr>
          <p:cNvPr id="4" name="Slide Number Placeholder 3"/>
          <p:cNvSpPr>
            <a:spLocks noGrp="1"/>
          </p:cNvSpPr>
          <p:nvPr>
            <p:ph type="sldNum" sz="quarter" idx="10"/>
          </p:nvPr>
        </p:nvSpPr>
        <p:spPr/>
        <p:txBody>
          <a:bodyPr/>
          <a:lstStyle/>
          <a:p>
            <a:fld id="{088D91F9-16A4-4367-9C7E-5EB27A20EA6D}" type="slidenum">
              <a:rPr lang="en-US" smtClean="0"/>
              <a:t>7</a:t>
            </a:fld>
            <a:endParaRPr lang="en-US" dirty="0"/>
          </a:p>
        </p:txBody>
      </p:sp>
    </p:spTree>
    <p:extLst>
      <p:ext uri="{BB962C8B-B14F-4D97-AF65-F5344CB8AC3E}">
        <p14:creationId xmlns:p14="http://schemas.microsoft.com/office/powerpoint/2010/main" val="992071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t>
            </a:r>
          </a:p>
        </p:txBody>
      </p:sp>
      <p:sp>
        <p:nvSpPr>
          <p:cNvPr id="4" name="Slide Number Placeholder 3"/>
          <p:cNvSpPr>
            <a:spLocks noGrp="1"/>
          </p:cNvSpPr>
          <p:nvPr>
            <p:ph type="sldNum" sz="quarter" idx="10"/>
          </p:nvPr>
        </p:nvSpPr>
        <p:spPr/>
        <p:txBody>
          <a:bodyPr/>
          <a:lstStyle/>
          <a:p>
            <a:fld id="{088D91F9-16A4-4367-9C7E-5EB27A20EA6D}" type="slidenum">
              <a:rPr lang="en-US" smtClean="0"/>
              <a:t>8</a:t>
            </a:fld>
            <a:endParaRPr lang="en-US" dirty="0"/>
          </a:p>
        </p:txBody>
      </p:sp>
    </p:spTree>
    <p:extLst>
      <p:ext uri="{BB962C8B-B14F-4D97-AF65-F5344CB8AC3E}">
        <p14:creationId xmlns:p14="http://schemas.microsoft.com/office/powerpoint/2010/main" val="280329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To record attendance, click on a child’s name to view their attendance for the month.   You will see a summary of that child in the grey box shown on the right.</a:t>
            </a:r>
          </a:p>
          <a:p>
            <a:r>
              <a:rPr lang="en-US" dirty="0"/>
              <a:t>The calendar displays each child’s schedule.   You will not be able to mark attendance before their start date or after they’ve terminated care.</a:t>
            </a:r>
          </a:p>
        </p:txBody>
      </p:sp>
      <p:sp>
        <p:nvSpPr>
          <p:cNvPr id="4" name="Slide Number Placeholder 3"/>
          <p:cNvSpPr>
            <a:spLocks noGrp="1"/>
          </p:cNvSpPr>
          <p:nvPr>
            <p:ph type="sldNum" sz="quarter" idx="10"/>
          </p:nvPr>
        </p:nvSpPr>
        <p:spPr/>
        <p:txBody>
          <a:bodyPr/>
          <a:lstStyle/>
          <a:p>
            <a:fld id="{088D91F9-16A4-4367-9C7E-5EB27A20EA6D}" type="slidenum">
              <a:rPr lang="en-US" smtClean="0"/>
              <a:t>9</a:t>
            </a:fld>
            <a:endParaRPr lang="en-US" dirty="0"/>
          </a:p>
        </p:txBody>
      </p:sp>
    </p:spTree>
    <p:extLst>
      <p:ext uri="{BB962C8B-B14F-4D97-AF65-F5344CB8AC3E}">
        <p14:creationId xmlns:p14="http://schemas.microsoft.com/office/powerpoint/2010/main" val="1791547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2982923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2296367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97691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7812628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41398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34056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424161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1547932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6910455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3832122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107226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28543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1991501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2866771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2047601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1E9047-13FB-4B0A-BC2A-4E99EE3004C3}" type="datetimeFigureOut">
              <a:rPr lang="en-US" smtClean="0"/>
              <a:t>1/23/2023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8C6C92-7D30-4E9E-B5DF-E58A5159D5F7}" type="slidenum">
              <a:rPr lang="en-US" smtClean="0"/>
              <a:t>‹#›</a:t>
            </a:fld>
            <a:endParaRPr lang="en-US" dirty="0"/>
          </a:p>
        </p:txBody>
      </p:sp>
    </p:spTree>
    <p:extLst>
      <p:ext uri="{BB962C8B-B14F-4D97-AF65-F5344CB8AC3E}">
        <p14:creationId xmlns:p14="http://schemas.microsoft.com/office/powerpoint/2010/main" val="246796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A1E9047-13FB-4B0A-BC2A-4E99EE3004C3}" type="datetimeFigureOut">
              <a:rPr lang="en-US" smtClean="0"/>
              <a:t>1/23/2023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78C6C92-7D30-4E9E-B5DF-E58A5159D5F7}" type="slidenum">
              <a:rPr lang="en-US" smtClean="0"/>
              <a:t>‹#›</a:t>
            </a:fld>
            <a:endParaRPr lang="en-US" dirty="0"/>
          </a:p>
        </p:txBody>
      </p:sp>
    </p:spTree>
    <p:extLst>
      <p:ext uri="{BB962C8B-B14F-4D97-AF65-F5344CB8AC3E}">
        <p14:creationId xmlns:p14="http://schemas.microsoft.com/office/powerpoint/2010/main" val="328332400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7.xml"/><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9.emf"/><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6.jpg"/><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937061-7AD4-49FF-88E7-D9619990B404}"/>
              </a:ext>
            </a:extLst>
          </p:cNvPr>
          <p:cNvSpPr txBox="1"/>
          <p:nvPr/>
        </p:nvSpPr>
        <p:spPr>
          <a:xfrm>
            <a:off x="1600199" y="3933173"/>
            <a:ext cx="7673801" cy="1027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300" kern="1200" dirty="0">
                <a:solidFill>
                  <a:schemeClr val="accent2">
                    <a:lumMod val="60000"/>
                    <a:lumOff val="40000"/>
                  </a:schemeClr>
                </a:solidFill>
                <a:latin typeface="+mj-lt"/>
                <a:ea typeface="+mj-ea"/>
                <a:cs typeface="+mj-cs"/>
              </a:rPr>
              <a:t>School readiness attendance and reimbursement training guide</a:t>
            </a:r>
          </a:p>
        </p:txBody>
      </p:sp>
      <p:pic>
        <p:nvPicPr>
          <p:cNvPr id="6" name="Picture 5">
            <a:extLst>
              <a:ext uri="{FF2B5EF4-FFF2-40B4-BE49-F238E27FC236}">
                <a16:creationId xmlns:a16="http://schemas.microsoft.com/office/drawing/2014/main" id="{93E26096-DC80-4840-B63E-A8DC42DBB4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5408" y="827447"/>
            <a:ext cx="7625162" cy="2537098"/>
          </a:xfrm>
          <a:prstGeom prst="rect">
            <a:avLst/>
          </a:prstGeom>
        </p:spPr>
      </p:pic>
      <p:sp>
        <p:nvSpPr>
          <p:cNvPr id="3" name="TextBox 2">
            <a:extLst>
              <a:ext uri="{FF2B5EF4-FFF2-40B4-BE49-F238E27FC236}">
                <a16:creationId xmlns:a16="http://schemas.microsoft.com/office/drawing/2014/main" id="{69711F86-38DF-4963-BE90-5A9685391BF1}"/>
              </a:ext>
            </a:extLst>
          </p:cNvPr>
          <p:cNvSpPr txBox="1"/>
          <p:nvPr/>
        </p:nvSpPr>
        <p:spPr>
          <a:xfrm>
            <a:off x="839245" y="626302"/>
            <a:ext cx="8417489" cy="3194136"/>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spcBef>
                <a:spcPct val="0"/>
              </a:spcBef>
              <a:spcAft>
                <a:spcPts val="600"/>
              </a:spcAft>
            </a:pPr>
            <a:endParaRPr lang="en-US" sz="5400" b="1" dirty="0">
              <a:ln w="12700">
                <a:solidFill>
                  <a:schemeClr val="accent1"/>
                </a:solidFill>
                <a:prstDash val="solid"/>
              </a:ln>
              <a:solidFill>
                <a:schemeClr val="tx1">
                  <a:lumMod val="85000"/>
                  <a:lumOff val="15000"/>
                </a:schemeClr>
              </a:solidFill>
              <a:effectLst>
                <a:outerShdw dist="38100" dir="2640000" algn="bl" rotWithShape="0">
                  <a:schemeClr val="accent1"/>
                </a:outerShdw>
              </a:effectLst>
              <a:latin typeface="+mj-lt"/>
              <a:ea typeface="+mj-ea"/>
              <a:cs typeface="+mj-cs"/>
            </a:endParaRPr>
          </a:p>
        </p:txBody>
      </p:sp>
      <p:sp>
        <p:nvSpPr>
          <p:cNvPr id="15" name="Title 1">
            <a:extLst>
              <a:ext uri="{FF2B5EF4-FFF2-40B4-BE49-F238E27FC236}">
                <a16:creationId xmlns:a16="http://schemas.microsoft.com/office/drawing/2014/main" id="{392C2A59-6E22-4064-BD1A-214CE2AE4C95}"/>
              </a:ext>
            </a:extLst>
          </p:cNvPr>
          <p:cNvSpPr txBox="1">
            <a:spLocks/>
          </p:cNvSpPr>
          <p:nvPr/>
        </p:nvSpPr>
        <p:spPr>
          <a:xfrm>
            <a:off x="1436818" y="4180622"/>
            <a:ext cx="8915399" cy="1126283"/>
          </a:xfrm>
          <a:prstGeom prst="rect">
            <a:avLst/>
          </a:prstGeom>
        </p:spPr>
        <p:txBody>
          <a:bodyPr vert="horz" lIns="91440" tIns="45720" rIns="91440" bIns="45720" rtlCol="0" anchor="t">
            <a:normAutofit/>
            <a:scene3d>
              <a:camera prst="orthographicFront"/>
              <a:lightRig rig="soft" dir="t">
                <a:rot lat="0" lon="0" rev="15600000"/>
              </a:lightRig>
            </a:scene3d>
            <a:sp3d extrusionH="57150" prstMaterial="softEdge">
              <a:bevelT w="25400" h="38100"/>
            </a:sp3d>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457200">
              <a:buClr>
                <a:schemeClr val="accent1"/>
              </a:buClr>
            </a:pPr>
            <a:endParaRPr lang="en-US" sz="1800" b="1" dirty="0">
              <a:ln w="0">
                <a:noFill/>
              </a:ln>
              <a:solidFill>
                <a:schemeClr val="tx1">
                  <a:lumMod val="65000"/>
                  <a:lumOff val="35000"/>
                </a:schemeClr>
              </a:solidFill>
            </a:endParaRPr>
          </a:p>
        </p:txBody>
      </p:sp>
    </p:spTree>
    <p:extLst>
      <p:ext uri="{BB962C8B-B14F-4D97-AF65-F5344CB8AC3E}">
        <p14:creationId xmlns:p14="http://schemas.microsoft.com/office/powerpoint/2010/main" val="1647233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28F5-5E6D-4CB1-857D-0D1E779CA0D8}"/>
              </a:ext>
            </a:extLst>
          </p:cNvPr>
          <p:cNvSpPr>
            <a:spLocks noGrp="1"/>
          </p:cNvSpPr>
          <p:nvPr>
            <p:ph type="title"/>
          </p:nvPr>
        </p:nvSpPr>
        <p:spPr/>
        <p:txBody>
          <a:bodyPr/>
          <a:lstStyle/>
          <a:p>
            <a:r>
              <a:rPr lang="en-US" dirty="0"/>
              <a:t>Wrap Unit of Care FTV/PTV</a:t>
            </a:r>
          </a:p>
        </p:txBody>
      </p:sp>
      <p:pic>
        <p:nvPicPr>
          <p:cNvPr id="4" name="Content Placeholder 3">
            <a:extLst>
              <a:ext uri="{FF2B5EF4-FFF2-40B4-BE49-F238E27FC236}">
                <a16:creationId xmlns:a16="http://schemas.microsoft.com/office/drawing/2014/main" id="{CC06CC23-AE55-4329-A00F-D91B3182C404}"/>
              </a:ext>
            </a:extLst>
          </p:cNvPr>
          <p:cNvPicPr>
            <a:picLocks noGrp="1" noChangeAspect="1"/>
          </p:cNvPicPr>
          <p:nvPr>
            <p:ph idx="1"/>
          </p:nvPr>
        </p:nvPicPr>
        <p:blipFill>
          <a:blip r:embed="rId2"/>
          <a:stretch>
            <a:fillRect/>
          </a:stretch>
        </p:blipFill>
        <p:spPr>
          <a:xfrm>
            <a:off x="1880521" y="2160588"/>
            <a:ext cx="6190995" cy="3881437"/>
          </a:xfrm>
          <a:prstGeom prst="rect">
            <a:avLst/>
          </a:prstGeom>
        </p:spPr>
      </p:pic>
    </p:spTree>
    <p:extLst>
      <p:ext uri="{BB962C8B-B14F-4D97-AF65-F5344CB8AC3E}">
        <p14:creationId xmlns:p14="http://schemas.microsoft.com/office/powerpoint/2010/main" val="1311600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742FB8B8-7C21-4883-9E3D-65CF63F0F41B}"/>
              </a:ext>
            </a:extLst>
          </p:cNvPr>
          <p:cNvPicPr>
            <a:picLocks noChangeAspect="1"/>
          </p:cNvPicPr>
          <p:nvPr/>
        </p:nvPicPr>
        <p:blipFill>
          <a:blip r:embed="rId6"/>
          <a:stretch>
            <a:fillRect/>
          </a:stretch>
        </p:blipFill>
        <p:spPr>
          <a:xfrm>
            <a:off x="838200" y="1471241"/>
            <a:ext cx="5562600" cy="4371419"/>
          </a:xfrm>
          <a:prstGeom prst="rect">
            <a:avLst/>
          </a:prstGeom>
        </p:spPr>
      </p:pic>
      <p:pic>
        <p:nvPicPr>
          <p:cNvPr id="7" name="Picture 6">
            <a:extLst>
              <a:ext uri="{FF2B5EF4-FFF2-40B4-BE49-F238E27FC236}">
                <a16:creationId xmlns:a16="http://schemas.microsoft.com/office/drawing/2014/main" id="{FC75249C-B684-4E90-816E-D30C1E8DC31C}"/>
              </a:ext>
            </a:extLst>
          </p:cNvPr>
          <p:cNvPicPr>
            <a:picLocks noChangeAspect="1"/>
          </p:cNvPicPr>
          <p:nvPr/>
        </p:nvPicPr>
        <p:blipFill>
          <a:blip r:embed="rId7"/>
          <a:stretch>
            <a:fillRect/>
          </a:stretch>
        </p:blipFill>
        <p:spPr>
          <a:xfrm>
            <a:off x="6515409" y="2291938"/>
            <a:ext cx="5015531" cy="3396343"/>
          </a:xfrm>
          <a:prstGeom prst="rect">
            <a:avLst/>
          </a:prstGeom>
        </p:spPr>
      </p:pic>
    </p:spTree>
    <p:extLst>
      <p:ext uri="{BB962C8B-B14F-4D97-AF65-F5344CB8AC3E}">
        <p14:creationId xmlns:p14="http://schemas.microsoft.com/office/powerpoint/2010/main" val="2223032321"/>
      </p:ext>
    </p:extLst>
  </p:cSld>
  <p:clrMapOvr>
    <a:masterClrMapping/>
  </p:clrMapOvr>
  <mc:AlternateContent xmlns:mc="http://schemas.openxmlformats.org/markup-compatibility/2006" xmlns:p14="http://schemas.microsoft.com/office/powerpoint/2010/main">
    <mc:Choice Requires="p14">
      <p:transition spd="slow" p14:dur="2000" advTm="56032"/>
    </mc:Choice>
    <mc:Fallback xmlns="">
      <p:transition spd="slow" advTm="56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F0E2F-193E-EBE2-9A98-00D0F896500F}"/>
              </a:ext>
            </a:extLst>
          </p:cNvPr>
          <p:cNvSpPr>
            <a:spLocks noGrp="1"/>
          </p:cNvSpPr>
          <p:nvPr>
            <p:ph type="title"/>
          </p:nvPr>
        </p:nvSpPr>
        <p:spPr>
          <a:xfrm>
            <a:off x="677334" y="609600"/>
            <a:ext cx="8596668" cy="798286"/>
          </a:xfrm>
        </p:spPr>
        <p:txBody>
          <a:bodyPr>
            <a:noAutofit/>
          </a:bodyPr>
          <a:lstStyle/>
          <a:p>
            <a:r>
              <a:rPr lang="en-US" sz="2000" b="0" i="0" u="none" strike="noStrike" baseline="0" dirty="0">
                <a:solidFill>
                  <a:schemeClr val="tx1">
                    <a:lumMod val="95000"/>
                    <a:lumOff val="5000"/>
                  </a:schemeClr>
                </a:solidFill>
                <a:latin typeface="Bodoni MT Black" panose="02070A03080606020203" pitchFamily="18" charset="0"/>
              </a:rPr>
              <a:t>Consecutive </a:t>
            </a:r>
            <a:r>
              <a:rPr lang="en-US" sz="2000" b="1" i="0" u="none" strike="noStrike" baseline="0" dirty="0">
                <a:solidFill>
                  <a:schemeClr val="tx1">
                    <a:lumMod val="95000"/>
                    <a:lumOff val="5000"/>
                  </a:schemeClr>
                </a:solidFill>
                <a:latin typeface="Bodoni MT Black" panose="02070A03080606020203" pitchFamily="18" charset="0"/>
              </a:rPr>
              <a:t>absences </a:t>
            </a:r>
            <a:r>
              <a:rPr lang="en-US" sz="2000" b="1" dirty="0">
                <a:solidFill>
                  <a:schemeClr val="tx1">
                    <a:lumMod val="95000"/>
                    <a:lumOff val="5000"/>
                  </a:schemeClr>
                </a:solidFill>
                <a:effectLst/>
                <a:latin typeface="Bodoni MT Black" panose="02070A03080606020203" pitchFamily="18" charset="0"/>
                <a:ea typeface="Times New Roman" panose="02020603050405020304" pitchFamily="18" charset="0"/>
              </a:rPr>
              <a:t>Extraordinary circumstances does not include vacation or recreational time.</a:t>
            </a:r>
            <a:br>
              <a:rPr lang="en-US" sz="2000" b="1" dirty="0">
                <a:solidFill>
                  <a:schemeClr val="tx1">
                    <a:lumMod val="95000"/>
                    <a:lumOff val="5000"/>
                  </a:schemeClr>
                </a:solidFill>
                <a:effectLst/>
                <a:latin typeface="Bodoni MT Black" panose="02070A03080606020203" pitchFamily="18" charset="0"/>
                <a:ea typeface="Times New Roman" panose="02020603050405020304" pitchFamily="18" charset="0"/>
              </a:rPr>
            </a:br>
            <a:endParaRPr lang="en-US" sz="2000" b="1" dirty="0">
              <a:solidFill>
                <a:schemeClr val="tx1">
                  <a:lumMod val="95000"/>
                  <a:lumOff val="5000"/>
                </a:schemeClr>
              </a:solidFill>
              <a:latin typeface="Bodoni MT Black" panose="02070A03080606020203" pitchFamily="18" charset="0"/>
            </a:endParaRPr>
          </a:p>
        </p:txBody>
      </p:sp>
      <p:sp>
        <p:nvSpPr>
          <p:cNvPr id="3" name="Content Placeholder 2">
            <a:extLst>
              <a:ext uri="{FF2B5EF4-FFF2-40B4-BE49-F238E27FC236}">
                <a16:creationId xmlns:a16="http://schemas.microsoft.com/office/drawing/2014/main" id="{F46177F0-EC71-B80A-50EA-6895B62510AE}"/>
              </a:ext>
            </a:extLst>
          </p:cNvPr>
          <p:cNvSpPr>
            <a:spLocks noGrp="1"/>
          </p:cNvSpPr>
          <p:nvPr>
            <p:ph idx="1"/>
          </p:nvPr>
        </p:nvSpPr>
        <p:spPr>
          <a:xfrm>
            <a:off x="677334" y="2160589"/>
            <a:ext cx="8596668" cy="4298268"/>
          </a:xfrm>
        </p:spPr>
        <p:txBody>
          <a:bodyPr>
            <a:normAutofit fontScale="92500"/>
          </a:bodyPr>
          <a:lstStyle/>
          <a:p>
            <a:r>
              <a:rPr lang="en-US" sz="1800" b="0" i="0" u="none" strike="noStrike" baseline="0" dirty="0">
                <a:latin typeface="Calibri" panose="020F0502020204030204" pitchFamily="34" charset="0"/>
              </a:rPr>
              <a:t>To change a present day to absent, click on the “X.” A pop-up message appears to collect more information.</a:t>
            </a:r>
          </a:p>
          <a:p>
            <a:pPr algn="l"/>
            <a:r>
              <a:rPr lang="en-US" sz="1800" b="0" i="0" u="none" strike="noStrike" baseline="0" dirty="0">
                <a:latin typeface="Calibri" panose="020F0502020204030204" pitchFamily="34" charset="0"/>
              </a:rPr>
              <a:t>Include a message to the coalition regarding the absence in the Note area. </a:t>
            </a:r>
            <a:r>
              <a:rPr lang="en-US" sz="1800" b="0" i="1" u="none" strike="noStrike" baseline="0" dirty="0">
                <a:latin typeface="Calibri-Italic"/>
              </a:rPr>
              <a:t>(optional for most reasons)</a:t>
            </a:r>
          </a:p>
          <a:p>
            <a:pPr algn="l"/>
            <a:r>
              <a:rPr lang="en-US" sz="1800" b="0" i="0" u="none" strike="noStrike" baseline="0" dirty="0">
                <a:latin typeface="Calibri" panose="020F0502020204030204" pitchFamily="34" charset="0"/>
              </a:rPr>
              <a:t>c. Attach a file for supporting documentation by clicking </a:t>
            </a:r>
            <a:r>
              <a:rPr lang="en-US" sz="1800" b="1" i="0" u="none" strike="noStrike" baseline="0" dirty="0">
                <a:latin typeface="Calibri-Bold"/>
              </a:rPr>
              <a:t>Choose File</a:t>
            </a:r>
            <a:r>
              <a:rPr lang="en-US" sz="1800" b="0" i="0" u="none" strike="noStrike" baseline="0" dirty="0">
                <a:latin typeface="Calibri" panose="020F0502020204030204" pitchFamily="34" charset="0"/>
              </a:rPr>
              <a:t>. </a:t>
            </a:r>
            <a:r>
              <a:rPr lang="en-US" sz="1800" b="0" i="1" u="none" strike="noStrike" baseline="0" dirty="0">
                <a:latin typeface="Calibri-Italic"/>
              </a:rPr>
              <a:t>(optional)</a:t>
            </a:r>
          </a:p>
          <a:p>
            <a:pPr algn="l"/>
            <a:r>
              <a:rPr lang="en-US" sz="1800" b="0" i="0" u="none" strike="noStrike" baseline="0" dirty="0">
                <a:latin typeface="Calibri" panose="020F0502020204030204" pitchFamily="34" charset="0"/>
              </a:rPr>
              <a:t>d. Click </a:t>
            </a:r>
            <a:r>
              <a:rPr lang="en-US" sz="1800" b="1" i="0" u="none" strike="noStrike" baseline="0" dirty="0">
                <a:latin typeface="Calibri-Bold"/>
              </a:rPr>
              <a:t>Save </a:t>
            </a:r>
            <a:r>
              <a:rPr lang="en-US" sz="1800" b="0" i="0" u="none" strike="noStrike" baseline="0" dirty="0">
                <a:latin typeface="Calibri" panose="020F0502020204030204" pitchFamily="34" charset="0"/>
              </a:rPr>
              <a:t>when done and the pop-up message will close.</a:t>
            </a:r>
          </a:p>
          <a:p>
            <a:pPr algn="l"/>
            <a:r>
              <a:rPr lang="en-US" sz="1800" b="0" i="0" u="none" strike="noStrike" baseline="0" dirty="0">
                <a:latin typeface="Calibri" panose="020F0502020204030204" pitchFamily="34" charset="0"/>
              </a:rPr>
              <a:t>e. The “X” for present will now appear as an “A” for absent.</a:t>
            </a:r>
          </a:p>
          <a:p>
            <a:pPr algn="l"/>
            <a:r>
              <a:rPr lang="en-US" sz="1800" b="0" i="0" u="none" strike="noStrike" baseline="0" dirty="0">
                <a:latin typeface="Calibri" panose="020F0502020204030204" pitchFamily="34" charset="0"/>
              </a:rPr>
              <a:t>Consecutive absences can be entered by using a date range. A document can be attached to the absence range and the document will be associated to every day entered in the date span.</a:t>
            </a:r>
          </a:p>
          <a:p>
            <a:pPr algn="l"/>
            <a:r>
              <a:rPr lang="en-US" sz="1800" b="0" i="0" u="none" strike="noStrike" baseline="0" dirty="0">
                <a:latin typeface="Calibri" panose="020F0502020204030204" pitchFamily="34" charset="0"/>
              </a:rPr>
              <a:t>g. Absences entered by mistake can be changed back to present by clicking on the “A.” The below pop-up message appears. To undo the absence, click the </a:t>
            </a:r>
            <a:r>
              <a:rPr lang="en-US" sz="1800" b="1" i="0" u="none" strike="noStrike" baseline="0" dirty="0">
                <a:latin typeface="Calibri-Bold"/>
              </a:rPr>
              <a:t>Remove Absence </a:t>
            </a:r>
            <a:r>
              <a:rPr lang="en-US" sz="1800" b="0" i="0" u="none" strike="noStrike" baseline="0" dirty="0">
                <a:latin typeface="Calibri" panose="020F0502020204030204" pitchFamily="34" charset="0"/>
              </a:rPr>
              <a:t>button. That day will show an “X”, the absence reason is removed, and the attachment is removed.</a:t>
            </a:r>
          </a:p>
          <a:p>
            <a:pPr algn="l"/>
            <a:endParaRPr lang="en-US" dirty="0"/>
          </a:p>
        </p:txBody>
      </p:sp>
    </p:spTree>
    <p:extLst>
      <p:ext uri="{BB962C8B-B14F-4D97-AF65-F5344CB8AC3E}">
        <p14:creationId xmlns:p14="http://schemas.microsoft.com/office/powerpoint/2010/main" val="385627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298C7-2A48-3A96-A1CD-F20EB1548BF5}"/>
              </a:ext>
            </a:extLst>
          </p:cNvPr>
          <p:cNvSpPr>
            <a:spLocks noGrp="1"/>
          </p:cNvSpPr>
          <p:nvPr>
            <p:ph type="title"/>
          </p:nvPr>
        </p:nvSpPr>
        <p:spPr>
          <a:xfrm>
            <a:off x="546706" y="101600"/>
            <a:ext cx="8596668" cy="275771"/>
          </a:xfrm>
        </p:spPr>
        <p:txBody>
          <a:bodyPr>
            <a:noAutofit/>
          </a:bodyPr>
          <a:lstStyle/>
          <a:p>
            <a:r>
              <a:rPr lang="en-US" sz="2000" b="1" dirty="0">
                <a:solidFill>
                  <a:srgbClr val="000000"/>
                </a:solidFill>
                <a:effectLst/>
                <a:latin typeface="Times New Roman" panose="02020603050405020304" pitchFamily="18" charset="0"/>
                <a:ea typeface="Times New Roman" panose="02020603050405020304" pitchFamily="18" charset="0"/>
              </a:rPr>
              <a:t>Absences per calendar month </a:t>
            </a:r>
            <a:endParaRPr lang="en-US" sz="2000" b="1" dirty="0"/>
          </a:p>
        </p:txBody>
      </p:sp>
      <p:sp>
        <p:nvSpPr>
          <p:cNvPr id="5" name="Content Placeholder 4">
            <a:extLst>
              <a:ext uri="{FF2B5EF4-FFF2-40B4-BE49-F238E27FC236}">
                <a16:creationId xmlns:a16="http://schemas.microsoft.com/office/drawing/2014/main" id="{25E7F60A-3CD8-2713-F986-75ABDACFA675}"/>
              </a:ext>
            </a:extLst>
          </p:cNvPr>
          <p:cNvSpPr>
            <a:spLocks noGrp="1"/>
          </p:cNvSpPr>
          <p:nvPr>
            <p:ph idx="1"/>
          </p:nvPr>
        </p:nvSpPr>
        <p:spPr>
          <a:xfrm>
            <a:off x="677334" y="1088572"/>
            <a:ext cx="8596668" cy="5965372"/>
          </a:xfrm>
        </p:spPr>
        <p:txBody>
          <a:bodyPr/>
          <a:lstStyle/>
          <a:p>
            <a:pPr marL="0" marR="0" indent="0" algn="just" fontAlgn="base" hangingPunct="0">
              <a:lnSpc>
                <a:spcPts val="1300"/>
              </a:lnSpc>
              <a:spcBef>
                <a:spcPts val="0"/>
              </a:spcBef>
              <a:spcAft>
                <a:spcPts val="0"/>
              </a:spcAft>
              <a:buNone/>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Reimbursement shall be authorized for no more than three (3) absences per calendar month per child except in the event of extraordinary circumstances in which case the coalition or its designee shall document approval for payment based on written documentation provided by the parent justifying the excessive</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dirty="0">
              <a:solidFill>
                <a:srgbClr val="000000"/>
              </a:solidFill>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absence for an additional ten (10) days. </a:t>
            </a:r>
            <a:r>
              <a:rPr lang="en-US" sz="1800" dirty="0">
                <a:effectLst/>
                <a:latin typeface="Times New Roman" panose="02020603050405020304" pitchFamily="18" charset="0"/>
                <a:ea typeface="Times New Roman" panose="02020603050405020304" pitchFamily="18" charset="0"/>
              </a:rPr>
              <a:t>Extraordinary circumstances does not include vacation or recreational time.</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Examples of extraordinary circumstances include but are not limited to the following:</a:t>
            </a:r>
          </a:p>
          <a:p>
            <a:pPr marL="0" marR="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1. Hospitalization of the child or parent with appropriate documentation </a:t>
            </a:r>
            <a:r>
              <a:rPr lang="en-US" sz="1800" dirty="0">
                <a:effectLst/>
                <a:latin typeface="Times New Roman" panose="02020603050405020304" pitchFamily="18" charset="0"/>
                <a:ea typeface="Times New Roman" panose="02020603050405020304" pitchFamily="18" charset="0"/>
              </a:rPr>
              <a:t>(i.e., doctor’s note, hospital admission)</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2. Illness requiring home-stay as documented </a:t>
            </a:r>
            <a:r>
              <a:rPr lang="en-US" sz="1800" dirty="0">
                <a:effectLst/>
                <a:latin typeface="Times New Roman" panose="02020603050405020304" pitchFamily="18" charset="0"/>
                <a:ea typeface="Times New Roman" panose="02020603050405020304" pitchFamily="18" charset="0"/>
              </a:rPr>
              <a:t>(i.e., doctor’s note, parent statement)</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3. Death in the immediate family with appropriate documentation (i.e., obituary, death certificate</a:t>
            </a:r>
            <a:r>
              <a:rPr lang="en-US" sz="1800" dirty="0">
                <a:effectLst/>
                <a:latin typeface="Times New Roman" panose="02020603050405020304" pitchFamily="18" charset="0"/>
                <a:ea typeface="Times New Roman" panose="02020603050405020304" pitchFamily="18" charset="0"/>
              </a:rPr>
              <a:t>, parent statement</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indent="0" algn="just" fontAlgn="base" hangingPunct="0">
              <a:lnSpc>
                <a:spcPts val="1300"/>
              </a:lnSpc>
              <a:spcBef>
                <a:spcPts val="0"/>
              </a:spcBef>
              <a:spcAft>
                <a:spcPts val="0"/>
              </a:spcAft>
              <a:buNone/>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0" algn="just" fontAlgn="base" hangingPunct="0">
              <a:lnSpc>
                <a:spcPts val="1300"/>
              </a:lnSpc>
              <a:spcBef>
                <a:spcPts val="0"/>
              </a:spcBef>
              <a:spcAft>
                <a:spcPts val="0"/>
              </a:spcAft>
              <a:buNone/>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4. Court ordered visitation with appropriate documentation (i.e., court order),</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5. Unforeseen documented military deployment or exercise of the parent(s) </a:t>
            </a:r>
            <a:r>
              <a:rPr lang="en-US" sz="1800" dirty="0">
                <a:effectLst/>
                <a:latin typeface="Times New Roman" panose="02020603050405020304" pitchFamily="18" charset="0"/>
                <a:ea typeface="Times New Roman" panose="02020603050405020304" pitchFamily="18" charset="0"/>
              </a:rPr>
              <a:t>(i.e., military orders of deployment, reserve duty)</a:t>
            </a:r>
            <a:r>
              <a:rPr lang="en-US" sz="1800" dirty="0">
                <a:solidFill>
                  <a:srgbClr val="000000"/>
                </a:solidFill>
                <a:effectLst/>
                <a:latin typeface="Times New Roman" panose="02020603050405020304" pitchFamily="18" charset="0"/>
                <a:ea typeface="Times New Roman" panose="02020603050405020304" pitchFamily="18" charset="0"/>
              </a:rPr>
              <a:t>,</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6. Doctor appointments or other health related appointments (i.e., therapy, routine). </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1800" dirty="0">
              <a:effectLst/>
              <a:latin typeface="Times New Roman" panose="02020603050405020304" pitchFamily="18" charset="0"/>
              <a:ea typeface="Times New Roman" panose="02020603050405020304" pitchFamily="18"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1800" dirty="0">
                <a:solidFill>
                  <a:srgbClr val="000000"/>
                </a:solidFill>
                <a:effectLst/>
                <a:latin typeface="Times New Roman" panose="02020603050405020304" pitchFamily="18" charset="0"/>
                <a:ea typeface="Times New Roman" panose="02020603050405020304" pitchFamily="18" charset="0"/>
              </a:rPr>
              <a:t>(b) Total monthly reimbursed absences shall not exceed thirteen (13) calendar days.</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extLst>
      <p:ext uri="{BB962C8B-B14F-4D97-AF65-F5344CB8AC3E}">
        <p14:creationId xmlns:p14="http://schemas.microsoft.com/office/powerpoint/2010/main" val="322914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F207-475A-A96E-A637-F5FB30156E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A9098D1-9975-7FEE-3D6D-DD44E58875F7}"/>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2792176E-EBE5-7AD2-C142-F23E7E5E2BA6}"/>
              </a:ext>
            </a:extLst>
          </p:cNvPr>
          <p:cNvGraphicFramePr>
            <a:graphicFrameLocks noChangeAspect="1"/>
          </p:cNvGraphicFramePr>
          <p:nvPr>
            <p:extLst>
              <p:ext uri="{D42A27DB-BD31-4B8C-83A1-F6EECF244321}">
                <p14:modId xmlns:p14="http://schemas.microsoft.com/office/powerpoint/2010/main" val="211962921"/>
              </p:ext>
            </p:extLst>
          </p:nvPr>
        </p:nvGraphicFramePr>
        <p:xfrm>
          <a:off x="-101600" y="246743"/>
          <a:ext cx="9637485" cy="6111421"/>
        </p:xfrm>
        <a:graphic>
          <a:graphicData uri="http://schemas.openxmlformats.org/presentationml/2006/ole">
            <mc:AlternateContent xmlns:mc="http://schemas.openxmlformats.org/markup-compatibility/2006">
              <mc:Choice xmlns:v="urn:schemas-microsoft-com:vml" Requires="v">
                <p:oleObj name="Acrobat Document" r:id="rId3" imgW="5829210" imgH="7543561" progId="AcroExch.Document.7">
                  <p:embed/>
                </p:oleObj>
              </mc:Choice>
              <mc:Fallback>
                <p:oleObj name="Acrobat Document" r:id="rId3" imgW="5829210" imgH="7543561" progId="AcroExch.Document.7">
                  <p:embed/>
                  <p:pic>
                    <p:nvPicPr>
                      <p:cNvPr id="0" name=""/>
                      <p:cNvPicPr/>
                      <p:nvPr/>
                    </p:nvPicPr>
                    <p:blipFill>
                      <a:blip r:embed="rId4"/>
                      <a:stretch>
                        <a:fillRect/>
                      </a:stretch>
                    </p:blipFill>
                    <p:spPr>
                      <a:xfrm>
                        <a:off x="-101600" y="246743"/>
                        <a:ext cx="9637485" cy="6111421"/>
                      </a:xfrm>
                      <a:prstGeom prst="rect">
                        <a:avLst/>
                      </a:prstGeom>
                    </p:spPr>
                  </p:pic>
                </p:oleObj>
              </mc:Fallback>
            </mc:AlternateContent>
          </a:graphicData>
        </a:graphic>
      </p:graphicFrame>
    </p:spTree>
    <p:extLst>
      <p:ext uri="{BB962C8B-B14F-4D97-AF65-F5344CB8AC3E}">
        <p14:creationId xmlns:p14="http://schemas.microsoft.com/office/powerpoint/2010/main" val="40943878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AE54F-34F2-1413-66C2-372ABB539286}"/>
              </a:ext>
            </a:extLst>
          </p:cNvPr>
          <p:cNvSpPr>
            <a:spLocks noGrp="1"/>
          </p:cNvSpPr>
          <p:nvPr>
            <p:ph type="title"/>
          </p:nvPr>
        </p:nvSpPr>
        <p:spPr/>
        <p:txBody>
          <a:bodyPr>
            <a:normAutofit fontScale="90000"/>
          </a:bodyPr>
          <a:lstStyle/>
          <a:p>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R</a:t>
            </a:r>
            <a:r>
              <a:rPr lang="en-US" sz="3600" b="1" u="heavy"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e</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po</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r</a:t>
            </a:r>
            <a:r>
              <a:rPr lang="en-US" sz="3600" b="1" u="heavy"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t</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i</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n</a:t>
            </a:r>
            <a:r>
              <a:rPr lang="en-US" sz="3600" b="1" u="heavy"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g BG1-At Risk </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D</a:t>
            </a:r>
            <a:r>
              <a:rPr lang="en-US" sz="3600" b="1" u="heavy"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es</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i</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g</a:t>
            </a:r>
            <a:r>
              <a:rPr lang="en-US" sz="3600" b="1" u="heavy" spc="-20"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n</a:t>
            </a:r>
            <a:r>
              <a:rPr lang="en-US" sz="3600" b="1" u="heavy"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ated</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 Ch</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il</a:t>
            </a:r>
            <a:r>
              <a:rPr lang="en-US" sz="3600" b="1" u="heavy"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d </a:t>
            </a:r>
            <a:r>
              <a:rPr lang="en-US" sz="3600" b="1" u="heavy" spc="-30"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A</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b</a:t>
            </a:r>
            <a:r>
              <a:rPr lang="en-US" sz="3600" b="1" u="heavy"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se</a:t>
            </a:r>
            <a:r>
              <a:rPr lang="en-US" sz="3600" b="1" u="heavy" spc="-5"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n</a:t>
            </a:r>
            <a:r>
              <a:rPr lang="en-US" sz="3600" b="1" u="heavy" spc="10"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c</a:t>
            </a:r>
            <a:r>
              <a:rPr lang="en-US" sz="3600" b="1" u="heavy" dirty="0">
                <a:solidFill>
                  <a:srgbClr val="001F5F"/>
                </a:solidFill>
                <a:effectLst/>
                <a:uFill>
                  <a:solidFill>
                    <a:srgbClr val="001F5F"/>
                  </a:solidFill>
                </a:uFill>
                <a:latin typeface="Arial" panose="020B0604020202020204" pitchFamily="34" charset="0"/>
                <a:ea typeface="Arial" panose="020B0604020202020204" pitchFamily="34" charset="0"/>
                <a:cs typeface="Times New Roman" panose="02020603050405020304" pitchFamily="18" charset="0"/>
              </a:rPr>
              <a:t>es</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648DA78D-B0B9-DC7E-8177-67FD4C8ADD0D}"/>
              </a:ext>
            </a:extLst>
          </p:cNvPr>
          <p:cNvSpPr>
            <a:spLocks noGrp="1"/>
          </p:cNvSpPr>
          <p:nvPr>
            <p:ph idx="1"/>
          </p:nvPr>
        </p:nvSpPr>
        <p:spPr>
          <a:xfrm>
            <a:off x="377371" y="2160589"/>
            <a:ext cx="9376229" cy="4545011"/>
          </a:xfrm>
        </p:spPr>
        <p:txBody>
          <a:bodyPr/>
          <a:lstStyle/>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 at-risk child as defined in Section 1002.81(1), F.S., </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may not be disenrolled from the program without the written approval of the Child Welfare Program Office of the Department of Children and Families or the community-based lead agency. A notice of termination shall be maintained in the case file and provided to the parent, provider and referring agency.</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 When an at-risk child under the age of school entry has one (1) unexcused</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absence or seven (7) consecutive days of excused absences, the school</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readiness provider shall notify the Department of Children and Families or</a:t>
            </a: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community-based lead agency and the early learning coalition prior to the close of business on the day of the absence</a:t>
            </a:r>
            <a:r>
              <a:rPr lang="en-US" sz="2000" dirty="0">
                <a:effectLst/>
                <a:latin typeface="Calibri" panose="020F0502020204030204" pitchFamily="34" charset="0"/>
                <a:ea typeface="Calibri" panose="020F0502020204030204" pitchFamily="34" charset="0"/>
                <a:cs typeface="Calibri" panose="020F0502020204030204" pitchFamily="34" charset="0"/>
              </a:rPr>
              <a:t>. </a:t>
            </a:r>
          </a:p>
          <a:p>
            <a:pPr marL="0" marR="0" indent="228600" algn="just" fontAlgn="base" hangingPunct="0">
              <a:lnSpc>
                <a:spcPts val="1300"/>
              </a:lnSpc>
              <a:spcBef>
                <a:spcPts val="0"/>
              </a:spcBef>
              <a:spcAft>
                <a:spcPts val="0"/>
              </a:spcAft>
              <a:tabLst>
                <a:tab pos="228600" algn="l"/>
                <a:tab pos="228600" algn="l"/>
                <a:tab pos="228600" algn="l"/>
                <a:tab pos="228600" algn="l"/>
              </a:tabLst>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0" marR="0" indent="228600" algn="just" fontAlgn="base" hangingPunct="0">
              <a:lnSpc>
                <a:spcPts val="1300"/>
              </a:lnSpc>
              <a:spcBef>
                <a:spcPts val="0"/>
              </a:spcBef>
              <a:spcAft>
                <a:spcPts val="0"/>
              </a:spcAft>
              <a:tabLst>
                <a:tab pos="228600" algn="l"/>
                <a:tab pos="228600" algn="l"/>
                <a:tab pos="228600" algn="l"/>
                <a:tab pos="228600" algn="l"/>
              </a:tabLst>
            </a:pPr>
            <a:r>
              <a:rPr lang="en-US" sz="2000" dirty="0">
                <a:effectLst/>
                <a:latin typeface="Calibri" panose="020F0502020204030204" pitchFamily="34" charset="0"/>
                <a:ea typeface="Calibri" panose="020F0502020204030204" pitchFamily="34" charset="0"/>
                <a:cs typeface="Calibri" panose="020F0502020204030204" pitchFamily="34" charset="0"/>
              </a:rPr>
              <a:t>The provider shall maintain documentation of the notification. The coalition shall document any contact made with the provider, referring agency and parent in the case file</a:t>
            </a:r>
            <a:r>
              <a:rPr lang="en-US"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42567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1BA40-77BC-CDBE-78C0-81033FBFA9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B6249FA-DB90-6E4A-DC02-E6A3A9D63B97}"/>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13E949B9-1151-60FF-1687-0F6F4E6DDD51}"/>
              </a:ext>
            </a:extLst>
          </p:cNvPr>
          <p:cNvGraphicFramePr>
            <a:graphicFrameLocks noChangeAspect="1"/>
          </p:cNvGraphicFramePr>
          <p:nvPr>
            <p:extLst>
              <p:ext uri="{D42A27DB-BD31-4B8C-83A1-F6EECF244321}">
                <p14:modId xmlns:p14="http://schemas.microsoft.com/office/powerpoint/2010/main" val="181869696"/>
              </p:ext>
            </p:extLst>
          </p:nvPr>
        </p:nvGraphicFramePr>
        <p:xfrm>
          <a:off x="537029" y="188686"/>
          <a:ext cx="9144000" cy="6560457"/>
        </p:xfrm>
        <a:graphic>
          <a:graphicData uri="http://schemas.openxmlformats.org/presentationml/2006/ole">
            <mc:AlternateContent xmlns:mc="http://schemas.openxmlformats.org/markup-compatibility/2006">
              <mc:Choice xmlns:v="urn:schemas-microsoft-com:vml" Requires="v">
                <p:oleObj name="Acrobat Document" r:id="rId2" imgW="5829210" imgH="7543561" progId="AcroExch.Document.7">
                  <p:embed/>
                </p:oleObj>
              </mc:Choice>
              <mc:Fallback>
                <p:oleObj name="Acrobat Document" r:id="rId2" imgW="5829210" imgH="7543561" progId="AcroExch.Document.7">
                  <p:embed/>
                  <p:pic>
                    <p:nvPicPr>
                      <p:cNvPr id="0" name=""/>
                      <p:cNvPicPr/>
                      <p:nvPr/>
                    </p:nvPicPr>
                    <p:blipFill>
                      <a:blip r:embed="rId3"/>
                      <a:stretch>
                        <a:fillRect/>
                      </a:stretch>
                    </p:blipFill>
                    <p:spPr>
                      <a:xfrm>
                        <a:off x="537029" y="188686"/>
                        <a:ext cx="9144000" cy="6560457"/>
                      </a:xfrm>
                      <a:prstGeom prst="rect">
                        <a:avLst/>
                      </a:prstGeom>
                    </p:spPr>
                  </p:pic>
                </p:oleObj>
              </mc:Fallback>
            </mc:AlternateContent>
          </a:graphicData>
        </a:graphic>
      </p:graphicFrame>
    </p:spTree>
    <p:extLst>
      <p:ext uri="{BB962C8B-B14F-4D97-AF65-F5344CB8AC3E}">
        <p14:creationId xmlns:p14="http://schemas.microsoft.com/office/powerpoint/2010/main" val="34444750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D16F7-8E8E-3CD8-6E91-0AB03660098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1A0F64D-99DA-E6E4-2231-B0AEEBD929AB}"/>
              </a:ext>
            </a:extLst>
          </p:cNvPr>
          <p:cNvSpPr>
            <a:spLocks noGrp="1"/>
          </p:cNvSpPr>
          <p:nvPr>
            <p:ph idx="1"/>
          </p:nvPr>
        </p:nvSpPr>
        <p:spPr/>
        <p:txBody>
          <a:bodyPr/>
          <a:lstStyle/>
          <a:p>
            <a:endParaRPr lang="en-US"/>
          </a:p>
        </p:txBody>
      </p:sp>
      <p:graphicFrame>
        <p:nvGraphicFramePr>
          <p:cNvPr id="4" name="Object 3">
            <a:extLst>
              <a:ext uri="{FF2B5EF4-FFF2-40B4-BE49-F238E27FC236}">
                <a16:creationId xmlns:a16="http://schemas.microsoft.com/office/drawing/2014/main" id="{00655874-4A38-36D0-F439-E7A222BA0A8C}"/>
              </a:ext>
            </a:extLst>
          </p:cNvPr>
          <p:cNvGraphicFramePr>
            <a:graphicFrameLocks noChangeAspect="1"/>
          </p:cNvGraphicFramePr>
          <p:nvPr>
            <p:extLst>
              <p:ext uri="{D42A27DB-BD31-4B8C-83A1-F6EECF244321}">
                <p14:modId xmlns:p14="http://schemas.microsoft.com/office/powerpoint/2010/main" val="1059761195"/>
              </p:ext>
            </p:extLst>
          </p:nvPr>
        </p:nvGraphicFramePr>
        <p:xfrm>
          <a:off x="435430" y="609600"/>
          <a:ext cx="9596570" cy="5138964"/>
        </p:xfrm>
        <a:graphic>
          <a:graphicData uri="http://schemas.openxmlformats.org/presentationml/2006/ole">
            <mc:AlternateContent xmlns:mc="http://schemas.openxmlformats.org/markup-compatibility/2006">
              <mc:Choice xmlns:v="urn:schemas-microsoft-com:vml" Requires="v">
                <p:oleObj name="Acrobat Document" r:id="rId2" imgW="7543621" imgH="5829181" progId="AcroExch.Document.7">
                  <p:embed/>
                </p:oleObj>
              </mc:Choice>
              <mc:Fallback>
                <p:oleObj name="Acrobat Document" r:id="rId2" imgW="7543621" imgH="5829181" progId="AcroExch.Document.7">
                  <p:embed/>
                  <p:pic>
                    <p:nvPicPr>
                      <p:cNvPr id="0" name=""/>
                      <p:cNvPicPr/>
                      <p:nvPr/>
                    </p:nvPicPr>
                    <p:blipFill>
                      <a:blip r:embed="rId3"/>
                      <a:stretch>
                        <a:fillRect/>
                      </a:stretch>
                    </p:blipFill>
                    <p:spPr>
                      <a:xfrm>
                        <a:off x="435430" y="609600"/>
                        <a:ext cx="9596570" cy="5138964"/>
                      </a:xfrm>
                      <a:prstGeom prst="rect">
                        <a:avLst/>
                      </a:prstGeom>
                    </p:spPr>
                  </p:pic>
                </p:oleObj>
              </mc:Fallback>
            </mc:AlternateContent>
          </a:graphicData>
        </a:graphic>
      </p:graphicFrame>
    </p:spTree>
    <p:extLst>
      <p:ext uri="{BB962C8B-B14F-4D97-AF65-F5344CB8AC3E}">
        <p14:creationId xmlns:p14="http://schemas.microsoft.com/office/powerpoint/2010/main" val="2586457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85A69-EBC9-20D1-1B57-280365205570}"/>
              </a:ext>
            </a:extLst>
          </p:cNvPr>
          <p:cNvSpPr>
            <a:spLocks noGrp="1"/>
          </p:cNvSpPr>
          <p:nvPr>
            <p:ph type="title"/>
          </p:nvPr>
        </p:nvSpPr>
        <p:spPr>
          <a:xfrm>
            <a:off x="677334" y="609600"/>
            <a:ext cx="8596668" cy="508000"/>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C226F28A-FCDA-4EDE-F148-6502BF169476}"/>
              </a:ext>
            </a:extLst>
          </p:cNvPr>
          <p:cNvPicPr>
            <a:picLocks noGrp="1" noChangeAspect="1"/>
          </p:cNvPicPr>
          <p:nvPr>
            <p:ph idx="1"/>
          </p:nvPr>
        </p:nvPicPr>
        <p:blipFill>
          <a:blip r:embed="rId2"/>
          <a:stretch>
            <a:fillRect/>
          </a:stretch>
        </p:blipFill>
        <p:spPr>
          <a:xfrm>
            <a:off x="677334" y="638629"/>
            <a:ext cx="8596668" cy="6248400"/>
          </a:xfrm>
        </p:spPr>
      </p:pic>
    </p:spTree>
    <p:extLst>
      <p:ext uri="{BB962C8B-B14F-4D97-AF65-F5344CB8AC3E}">
        <p14:creationId xmlns:p14="http://schemas.microsoft.com/office/powerpoint/2010/main" val="2137600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4C02-90DE-F948-BC05-1928C8750F6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033A18C-7454-82F9-260A-32E2922B485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15889A0-E84E-8861-CF29-FCD68B7746A1}"/>
              </a:ext>
            </a:extLst>
          </p:cNvPr>
          <p:cNvPicPr>
            <a:picLocks noChangeAspect="1"/>
          </p:cNvPicPr>
          <p:nvPr/>
        </p:nvPicPr>
        <p:blipFill>
          <a:blip r:embed="rId2"/>
          <a:stretch>
            <a:fillRect/>
          </a:stretch>
        </p:blipFill>
        <p:spPr>
          <a:xfrm>
            <a:off x="677334" y="342900"/>
            <a:ext cx="9029700" cy="6172200"/>
          </a:xfrm>
          <a:prstGeom prst="rect">
            <a:avLst/>
          </a:prstGeom>
        </p:spPr>
      </p:pic>
    </p:spTree>
    <p:extLst>
      <p:ext uri="{BB962C8B-B14F-4D97-AF65-F5344CB8AC3E}">
        <p14:creationId xmlns:p14="http://schemas.microsoft.com/office/powerpoint/2010/main" val="3466912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sp>
        <p:nvSpPr>
          <p:cNvPr id="4" name="Rectangle 3"/>
          <p:cNvSpPr/>
          <p:nvPr/>
        </p:nvSpPr>
        <p:spPr>
          <a:xfrm>
            <a:off x="152399" y="1887795"/>
            <a:ext cx="7364682" cy="4571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Detailed instructions at </a:t>
            </a:r>
            <a:r>
              <a:rPr lang="en-US" sz="2800" b="0" i="0" dirty="0">
                <a:solidFill>
                  <a:srgbClr val="FFFFFF"/>
                </a:solidFill>
                <a:effectLst/>
                <a:latin typeface="Helvetica Neue"/>
              </a:rPr>
              <a:t>Frequently-Used Links</a:t>
            </a:r>
            <a:r>
              <a:rPr lang="en-US" sz="2800" dirty="0"/>
              <a:t>:</a:t>
            </a:r>
          </a:p>
          <a:p>
            <a:pPr algn="ctr"/>
            <a:endParaRPr lang="en-US" sz="1600" dirty="0"/>
          </a:p>
          <a:p>
            <a:pPr algn="ctr"/>
            <a:r>
              <a:rPr lang="en-US" sz="2800" dirty="0"/>
              <a:t>https://providerservices.floridaearlylearning.com</a:t>
            </a:r>
          </a:p>
          <a:p>
            <a:pPr algn="ctr"/>
            <a:r>
              <a:rPr lang="en-US" sz="2800" dirty="0"/>
              <a:t>Provider Portal User Guide</a:t>
            </a:r>
          </a:p>
          <a:p>
            <a:pPr algn="ctr"/>
            <a:r>
              <a:rPr lang="en-US" sz="2800" dirty="0"/>
              <a:t>Pages 106-110</a:t>
            </a:r>
          </a:p>
          <a:p>
            <a:pPr algn="ct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5" name="Picture 4">
            <a:extLst>
              <a:ext uri="{FF2B5EF4-FFF2-40B4-BE49-F238E27FC236}">
                <a16:creationId xmlns:a16="http://schemas.microsoft.com/office/drawing/2014/main" id="{305E882F-51C9-4326-83DC-6A862D0432E1}"/>
              </a:ext>
            </a:extLst>
          </p:cNvPr>
          <p:cNvPicPr>
            <a:picLocks noChangeAspect="1"/>
          </p:cNvPicPr>
          <p:nvPr/>
        </p:nvPicPr>
        <p:blipFill>
          <a:blip r:embed="rId6"/>
          <a:stretch>
            <a:fillRect/>
          </a:stretch>
        </p:blipFill>
        <p:spPr>
          <a:xfrm>
            <a:off x="7647708" y="53440"/>
            <a:ext cx="4391891" cy="6042560"/>
          </a:xfrm>
          <a:prstGeom prst="rect">
            <a:avLst/>
          </a:prstGeom>
        </p:spPr>
      </p:pic>
    </p:spTree>
    <p:extLst>
      <p:ext uri="{BB962C8B-B14F-4D97-AF65-F5344CB8AC3E}">
        <p14:creationId xmlns:p14="http://schemas.microsoft.com/office/powerpoint/2010/main" val="519491254"/>
      </p:ext>
    </p:extLst>
  </p:cSld>
  <p:clrMapOvr>
    <a:masterClrMapping/>
  </p:clrMapOvr>
  <mc:AlternateContent xmlns:mc="http://schemas.openxmlformats.org/markup-compatibility/2006" xmlns:p14="http://schemas.microsoft.com/office/powerpoint/2010/main">
    <mc:Choice Requires="p14">
      <p:transition spd="slow" p14:dur="2000" advTm="15914"/>
    </mc:Choice>
    <mc:Fallback xmlns="">
      <p:transition spd="slow" advTm="15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F677-CFC1-E378-E894-CF7EFEF6C24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53F30EB-941E-F651-C783-0FA70FADB2E5}"/>
              </a:ext>
            </a:extLst>
          </p:cNvPr>
          <p:cNvPicPr>
            <a:picLocks noGrp="1" noChangeAspect="1"/>
          </p:cNvPicPr>
          <p:nvPr>
            <p:ph idx="1"/>
          </p:nvPr>
        </p:nvPicPr>
        <p:blipFill>
          <a:blip r:embed="rId2"/>
          <a:stretch>
            <a:fillRect/>
          </a:stretch>
        </p:blipFill>
        <p:spPr>
          <a:xfrm>
            <a:off x="449263" y="464035"/>
            <a:ext cx="9101137" cy="5414252"/>
          </a:xfrm>
        </p:spPr>
      </p:pic>
    </p:spTree>
    <p:extLst>
      <p:ext uri="{BB962C8B-B14F-4D97-AF65-F5344CB8AC3E}">
        <p14:creationId xmlns:p14="http://schemas.microsoft.com/office/powerpoint/2010/main" val="1600154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pic>
        <p:nvPicPr>
          <p:cNvPr id="4" name="Content Placeholder 3"/>
          <p:cNvPicPr>
            <a:picLocks noGrp="1" noChangeAspect="1"/>
          </p:cNvPicPr>
          <p:nvPr>
            <p:ph idx="1"/>
          </p:nvPr>
        </p:nvPicPr>
        <p:blipFill>
          <a:blip r:embed="rId5"/>
          <a:stretch>
            <a:fillRect/>
          </a:stretch>
        </p:blipFill>
        <p:spPr>
          <a:xfrm>
            <a:off x="838200" y="1963565"/>
            <a:ext cx="8239125" cy="2047875"/>
          </a:xfrm>
          <a:prstGeom prst="rect">
            <a:avLst/>
          </a:prstGeom>
        </p:spPr>
      </p:pic>
      <p:pic>
        <p:nvPicPr>
          <p:cNvPr id="5" name="Picture 4"/>
          <p:cNvPicPr>
            <a:picLocks noChangeAspect="1"/>
          </p:cNvPicPr>
          <p:nvPr/>
        </p:nvPicPr>
        <p:blipFill>
          <a:blip r:embed="rId6"/>
          <a:stretch>
            <a:fillRect/>
          </a:stretch>
        </p:blipFill>
        <p:spPr>
          <a:xfrm>
            <a:off x="6977270" y="3907890"/>
            <a:ext cx="4523132" cy="2321874"/>
          </a:xfrm>
          <a:prstGeom prst="rect">
            <a:avLst/>
          </a:prstGeom>
        </p:spPr>
      </p:pic>
      <p:sp>
        <p:nvSpPr>
          <p:cNvPr id="6" name="TextBox 5"/>
          <p:cNvSpPr txBox="1"/>
          <p:nvPr/>
        </p:nvSpPr>
        <p:spPr>
          <a:xfrm>
            <a:off x="838200" y="4253948"/>
            <a:ext cx="5880652" cy="1200329"/>
          </a:xfrm>
          <a:prstGeom prst="rect">
            <a:avLst/>
          </a:prstGeom>
          <a:noFill/>
        </p:spPr>
        <p:txBody>
          <a:bodyPr wrap="square" rtlCol="0">
            <a:spAutoFit/>
          </a:bodyPr>
          <a:lstStyle/>
          <a:p>
            <a:r>
              <a:rPr lang="en-US" sz="3600" dirty="0"/>
              <a:t>Review of all attendance before final Sign and Certify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8347313"/>
      </p:ext>
    </p:extLst>
  </p:cSld>
  <p:clrMapOvr>
    <a:masterClrMapping/>
  </p:clrMapOvr>
  <mc:AlternateContent xmlns:mc="http://schemas.openxmlformats.org/markup-compatibility/2006" xmlns:p14="http://schemas.microsoft.com/office/powerpoint/2010/main">
    <mc:Choice Requires="p14">
      <p:transition spd="slow" p14:dur="2000" advTm="28907"/>
    </mc:Choice>
    <mc:Fallback xmlns="">
      <p:transition spd="slow" advTm="28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CA4E7-0452-4E17-B5B7-A464C81738BF}"/>
              </a:ext>
            </a:extLst>
          </p:cNvPr>
          <p:cNvSpPr>
            <a:spLocks noGrp="1"/>
          </p:cNvSpPr>
          <p:nvPr>
            <p:ph type="title"/>
          </p:nvPr>
        </p:nvSpPr>
        <p:spPr/>
        <p:txBody>
          <a:bodyPr/>
          <a:lstStyle/>
          <a:p>
            <a:r>
              <a:rPr lang="en-US" dirty="0"/>
              <a:t>Attendance Submitted</a:t>
            </a:r>
          </a:p>
        </p:txBody>
      </p:sp>
      <p:pic>
        <p:nvPicPr>
          <p:cNvPr id="4" name="Picture 3">
            <a:extLst>
              <a:ext uri="{FF2B5EF4-FFF2-40B4-BE49-F238E27FC236}">
                <a16:creationId xmlns:a16="http://schemas.microsoft.com/office/drawing/2014/main" id="{A0E69A19-94BE-4457-A5A8-F679537EE72F}"/>
              </a:ext>
            </a:extLst>
          </p:cNvPr>
          <p:cNvPicPr>
            <a:picLocks noChangeAspect="1"/>
          </p:cNvPicPr>
          <p:nvPr/>
        </p:nvPicPr>
        <p:blipFill>
          <a:blip r:embed="rId3"/>
          <a:stretch>
            <a:fillRect/>
          </a:stretch>
        </p:blipFill>
        <p:spPr>
          <a:xfrm>
            <a:off x="0" y="1270000"/>
            <a:ext cx="10021866" cy="4800643"/>
          </a:xfrm>
          <a:prstGeom prst="rect">
            <a:avLst/>
          </a:prstGeom>
        </p:spPr>
      </p:pic>
    </p:spTree>
    <p:extLst>
      <p:ext uri="{BB962C8B-B14F-4D97-AF65-F5344CB8AC3E}">
        <p14:creationId xmlns:p14="http://schemas.microsoft.com/office/powerpoint/2010/main" val="4074401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23FDF-782B-3A49-BFDF-3ECCA2562216}"/>
              </a:ext>
            </a:extLst>
          </p:cNvPr>
          <p:cNvSpPr>
            <a:spLocks noGrp="1"/>
          </p:cNvSpPr>
          <p:nvPr>
            <p:ph type="title"/>
          </p:nvPr>
        </p:nvSpPr>
        <p:spPr>
          <a:xfrm>
            <a:off x="188686" y="609600"/>
            <a:ext cx="9085316" cy="870857"/>
          </a:xfrm>
        </p:spPr>
        <p:txBody>
          <a:bodyPr/>
          <a:lstStyle/>
          <a:p>
            <a:r>
              <a:rPr lang="en-US" sz="1800" b="0" i="0" u="none" strike="noStrike" baseline="0" dirty="0">
                <a:solidFill>
                  <a:srgbClr val="1F4D79"/>
                </a:solidFill>
                <a:latin typeface="Calibri-Light"/>
              </a:rPr>
              <a:t>Rejected Attendance</a:t>
            </a:r>
            <a:endParaRPr lang="en-US" dirty="0"/>
          </a:p>
        </p:txBody>
      </p:sp>
      <p:sp>
        <p:nvSpPr>
          <p:cNvPr id="5" name="TextBox 4">
            <a:extLst>
              <a:ext uri="{FF2B5EF4-FFF2-40B4-BE49-F238E27FC236}">
                <a16:creationId xmlns:a16="http://schemas.microsoft.com/office/drawing/2014/main" id="{1DB18C31-9BC7-7017-6D64-F7A83C7F8904}"/>
              </a:ext>
            </a:extLst>
          </p:cNvPr>
          <p:cNvSpPr txBox="1"/>
          <p:nvPr/>
        </p:nvSpPr>
        <p:spPr>
          <a:xfrm>
            <a:off x="445105" y="1110437"/>
            <a:ext cx="8488437" cy="2308324"/>
          </a:xfrm>
          <a:prstGeom prst="rect">
            <a:avLst/>
          </a:prstGeom>
          <a:noFill/>
        </p:spPr>
        <p:txBody>
          <a:bodyPr wrap="square">
            <a:spAutoFit/>
          </a:bodyPr>
          <a:lstStyle/>
          <a:p>
            <a:pPr algn="l"/>
            <a:r>
              <a:rPr lang="en-US" sz="1800" b="0" i="0" u="none" strike="noStrike" baseline="0" dirty="0">
                <a:latin typeface="Calibri" panose="020F0502020204030204" pitchFamily="34" charset="0"/>
              </a:rPr>
              <a:t>Coalition staff may reject submitted attendance. In this case, the individual that submitted the roster will receive</a:t>
            </a:r>
          </a:p>
          <a:p>
            <a:pPr algn="l"/>
            <a:r>
              <a:rPr lang="en-US" sz="1800" b="0" i="0" u="none" strike="noStrike" baseline="0" dirty="0">
                <a:latin typeface="Calibri" panose="020F0502020204030204" pitchFamily="34" charset="0"/>
              </a:rPr>
              <a:t>an email notification. Instructions are provided to log in to the Provider Services Portal, review the roster, make</a:t>
            </a:r>
          </a:p>
          <a:p>
            <a:pPr algn="l"/>
            <a:r>
              <a:rPr lang="en-US" sz="1800" b="0" i="0" u="none" strike="noStrike" baseline="0" dirty="0">
                <a:latin typeface="Calibri" panose="020F0502020204030204" pitchFamily="34" charset="0"/>
              </a:rPr>
              <a:t>necessary changes to records and re-submit. The rejected child records are displayed at the top of the roster list in red and show "REJ" for rejected in the status column. Only records with "REJ" may be edited.</a:t>
            </a:r>
          </a:p>
          <a:p>
            <a:r>
              <a:rPr lang="en-US" dirty="0">
                <a:latin typeface="Calibri" panose="020F0502020204030204" pitchFamily="34" charset="0"/>
              </a:rPr>
              <a:t>rejected</a:t>
            </a:r>
            <a:endParaRPr lang="en-US" dirty="0"/>
          </a:p>
        </p:txBody>
      </p:sp>
    </p:spTree>
    <p:extLst>
      <p:ext uri="{BB962C8B-B14F-4D97-AF65-F5344CB8AC3E}">
        <p14:creationId xmlns:p14="http://schemas.microsoft.com/office/powerpoint/2010/main" val="2023022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56737" cy="1325563"/>
          </a:xfrm>
        </p:spPr>
        <p:txBody>
          <a:bodyPr>
            <a:normAutofit/>
          </a:bodyPr>
          <a:lstStyle/>
          <a:p>
            <a:r>
              <a:rPr lang="en-US" sz="2800" dirty="0"/>
              <a:t>SR Attendance Issues that should be Address prior to submitting the Roster:</a:t>
            </a:r>
          </a:p>
        </p:txBody>
      </p:sp>
      <p:graphicFrame>
        <p:nvGraphicFramePr>
          <p:cNvPr id="8" name="Content Placeholder 2">
            <a:extLst>
              <a:ext uri="{FF2B5EF4-FFF2-40B4-BE49-F238E27FC236}">
                <a16:creationId xmlns:a16="http://schemas.microsoft.com/office/drawing/2014/main" id="{2EE92AB7-0180-42BB-A29A-514759379D22}"/>
              </a:ext>
            </a:extLst>
          </p:cNvPr>
          <p:cNvGraphicFramePr>
            <a:graphicFrameLocks noGrp="1"/>
          </p:cNvGraphicFramePr>
          <p:nvPr>
            <p:ph idx="1"/>
          </p:nvPr>
        </p:nvGraphicFramePr>
        <p:xfrm>
          <a:off x="209130" y="1718361"/>
          <a:ext cx="8596668" cy="38807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38157506"/>
      </p:ext>
    </p:extLst>
  </p:cSld>
  <p:clrMapOvr>
    <a:masterClrMapping/>
  </p:clrMapOvr>
  <mc:AlternateContent xmlns:mc="http://schemas.openxmlformats.org/markup-compatibility/2006" xmlns:p14="http://schemas.microsoft.com/office/powerpoint/2010/main">
    <mc:Choice Requires="p14">
      <p:transition spd="slow" p14:dur="2000" advTm="59995"/>
    </mc:Choice>
    <mc:Fallback xmlns="">
      <p:transition spd="slow" advTm="59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sp>
        <p:nvSpPr>
          <p:cNvPr id="10" name="Right Arrow Callout 9"/>
          <p:cNvSpPr/>
          <p:nvPr/>
        </p:nvSpPr>
        <p:spPr>
          <a:xfrm flipH="1">
            <a:off x="5865755" y="3742740"/>
            <a:ext cx="3664432" cy="1470991"/>
          </a:xfrm>
          <a:prstGeom prst="rightArrowCallout">
            <a:avLst>
              <a:gd name="adj1" fmla="val 25000"/>
              <a:gd name="adj2" fmla="val 25000"/>
              <a:gd name="adj3" fmla="val 25000"/>
              <a:gd name="adj4" fmla="val 8450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3200" dirty="0">
                <a:solidFill>
                  <a:sysClr val="windowText" lastClr="000000"/>
                </a:solidFill>
              </a:rPr>
              <a:t>Submitted</a:t>
            </a:r>
          </a:p>
        </p:txBody>
      </p:sp>
      <p:pic>
        <p:nvPicPr>
          <p:cNvPr id="11" name="Picture 10"/>
          <p:cNvPicPr>
            <a:picLocks noChangeAspect="1"/>
          </p:cNvPicPr>
          <p:nvPr/>
        </p:nvPicPr>
        <p:blipFill>
          <a:blip r:embed="rId5"/>
          <a:stretch>
            <a:fillRect/>
          </a:stretch>
        </p:blipFill>
        <p:spPr>
          <a:xfrm>
            <a:off x="6805136" y="4847670"/>
            <a:ext cx="4946869" cy="1553129"/>
          </a:xfrm>
          <a:prstGeom prst="rect">
            <a:avLst/>
          </a:prstGeom>
        </p:spPr>
      </p:pic>
      <p:sp>
        <p:nvSpPr>
          <p:cNvPr id="12" name="Oval 11"/>
          <p:cNvSpPr/>
          <p:nvPr/>
        </p:nvSpPr>
        <p:spPr>
          <a:xfrm>
            <a:off x="10972800" y="5387009"/>
            <a:ext cx="779205" cy="377687"/>
          </a:xfrm>
          <a:prstGeom prst="ellipse">
            <a:avLst/>
          </a:prstGeom>
          <a:solidFill>
            <a:schemeClr val="accent3">
              <a:alpha val="0"/>
            </a:schemeClr>
          </a:solidFill>
          <a:ln w="104775">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4" name="Straight Arrow Connector 13"/>
          <p:cNvCxnSpPr/>
          <p:nvPr/>
        </p:nvCxnSpPr>
        <p:spPr>
          <a:xfrm>
            <a:off x="9168921" y="4552122"/>
            <a:ext cx="1803879" cy="834887"/>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sp>
        <p:nvSpPr>
          <p:cNvPr id="9" name="Right Arrow Callout 8"/>
          <p:cNvSpPr/>
          <p:nvPr/>
        </p:nvSpPr>
        <p:spPr>
          <a:xfrm>
            <a:off x="1212574" y="1539351"/>
            <a:ext cx="3664432" cy="1470991"/>
          </a:xfrm>
          <a:prstGeom prst="rightArrowCallout">
            <a:avLst>
              <a:gd name="adj1" fmla="val 25000"/>
              <a:gd name="adj2" fmla="val 25000"/>
              <a:gd name="adj3" fmla="val 25000"/>
              <a:gd name="adj4" fmla="val 84506"/>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a:solidFill>
                  <a:sysClr val="windowText" lastClr="000000"/>
                </a:solidFill>
              </a:rPr>
              <a:t>Not Submitted</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pic>
        <p:nvPicPr>
          <p:cNvPr id="4" name="Picture 3">
            <a:extLst>
              <a:ext uri="{FF2B5EF4-FFF2-40B4-BE49-F238E27FC236}">
                <a16:creationId xmlns:a16="http://schemas.microsoft.com/office/drawing/2014/main" id="{E641F045-531B-4564-9425-24950EF32CEE}"/>
              </a:ext>
            </a:extLst>
          </p:cNvPr>
          <p:cNvPicPr>
            <a:picLocks noChangeAspect="1"/>
          </p:cNvPicPr>
          <p:nvPr/>
        </p:nvPicPr>
        <p:blipFill>
          <a:blip r:embed="rId7"/>
          <a:stretch>
            <a:fillRect/>
          </a:stretch>
        </p:blipFill>
        <p:spPr>
          <a:xfrm>
            <a:off x="5010253" y="1285752"/>
            <a:ext cx="6653448" cy="1724590"/>
          </a:xfrm>
          <a:prstGeom prst="rect">
            <a:avLst/>
          </a:prstGeom>
        </p:spPr>
      </p:pic>
      <p:pic>
        <p:nvPicPr>
          <p:cNvPr id="5" name="Picture 4">
            <a:extLst>
              <a:ext uri="{FF2B5EF4-FFF2-40B4-BE49-F238E27FC236}">
                <a16:creationId xmlns:a16="http://schemas.microsoft.com/office/drawing/2014/main" id="{B50BCC1D-3F68-4127-AD33-EB848296FAB8}"/>
              </a:ext>
            </a:extLst>
          </p:cNvPr>
          <p:cNvPicPr>
            <a:picLocks noChangeAspect="1"/>
          </p:cNvPicPr>
          <p:nvPr/>
        </p:nvPicPr>
        <p:blipFill>
          <a:blip r:embed="rId8"/>
          <a:stretch>
            <a:fillRect/>
          </a:stretch>
        </p:blipFill>
        <p:spPr>
          <a:xfrm>
            <a:off x="166564" y="3640147"/>
            <a:ext cx="5699192" cy="1746862"/>
          </a:xfrm>
          <a:prstGeom prst="rect">
            <a:avLst/>
          </a:prstGeom>
        </p:spPr>
      </p:pic>
      <p:sp>
        <p:nvSpPr>
          <p:cNvPr id="7" name="Rectangle 6">
            <a:extLst>
              <a:ext uri="{FF2B5EF4-FFF2-40B4-BE49-F238E27FC236}">
                <a16:creationId xmlns:a16="http://schemas.microsoft.com/office/drawing/2014/main" id="{64A1E1F1-ABFD-406E-A331-C2766BB63AD8}"/>
              </a:ext>
            </a:extLst>
          </p:cNvPr>
          <p:cNvSpPr/>
          <p:nvPr/>
        </p:nvSpPr>
        <p:spPr>
          <a:xfrm>
            <a:off x="4607626" y="3847605"/>
            <a:ext cx="31874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402593D-C73F-46A6-9E4D-2F22D21DF41A}"/>
              </a:ext>
            </a:extLst>
          </p:cNvPr>
          <p:cNvSpPr/>
          <p:nvPr/>
        </p:nvSpPr>
        <p:spPr>
          <a:xfrm>
            <a:off x="7164729" y="5486400"/>
            <a:ext cx="1307939" cy="925975"/>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028393"/>
      </p:ext>
    </p:extLst>
  </p:cSld>
  <p:clrMapOvr>
    <a:masterClrMapping/>
  </p:clrMapOvr>
  <mc:AlternateContent xmlns:mc="http://schemas.openxmlformats.org/markup-compatibility/2006" xmlns:p14="http://schemas.microsoft.com/office/powerpoint/2010/main">
    <mc:Choice Requires="p14">
      <p:transition spd="slow" p14:dur="2000" advTm="33129"/>
    </mc:Choice>
    <mc:Fallback xmlns="">
      <p:transition spd="slow" advTm="3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pic>
        <p:nvPicPr>
          <p:cNvPr id="4" name="Content Placeholder 3"/>
          <p:cNvPicPr>
            <a:picLocks noGrp="1" noChangeAspect="1"/>
          </p:cNvPicPr>
          <p:nvPr>
            <p:ph idx="1"/>
          </p:nvPr>
        </p:nvPicPr>
        <p:blipFill>
          <a:blip r:embed="rId5"/>
          <a:stretch>
            <a:fillRect/>
          </a:stretch>
        </p:blipFill>
        <p:spPr>
          <a:xfrm>
            <a:off x="1725680" y="2160588"/>
            <a:ext cx="6500677" cy="3881437"/>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88480257"/>
      </p:ext>
    </p:extLst>
  </p:cSld>
  <p:clrMapOvr>
    <a:masterClrMapping/>
  </p:clrMapOvr>
  <mc:AlternateContent xmlns:mc="http://schemas.openxmlformats.org/markup-compatibility/2006" xmlns:p14="http://schemas.microsoft.com/office/powerpoint/2010/main">
    <mc:Choice Requires="p14">
      <p:transition spd="slow" p14:dur="2000" advTm="18966"/>
    </mc:Choice>
    <mc:Fallback xmlns="">
      <p:transition spd="slow" advTm="18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sp>
        <p:nvSpPr>
          <p:cNvPr id="3" name="Content Placeholder 2"/>
          <p:cNvSpPr>
            <a:spLocks noGrp="1"/>
          </p:cNvSpPr>
          <p:nvPr>
            <p:ph idx="1"/>
          </p:nvPr>
        </p:nvSpPr>
        <p:spPr>
          <a:xfrm>
            <a:off x="677334" y="2160590"/>
            <a:ext cx="8596668" cy="1872792"/>
          </a:xfrm>
        </p:spPr>
        <p:txBody>
          <a:bodyPr>
            <a:normAutofit lnSpcReduction="10000"/>
          </a:bodyPr>
          <a:lstStyle/>
          <a:p>
            <a:pPr marL="0" indent="0">
              <a:buNone/>
            </a:pPr>
            <a:r>
              <a:rPr lang="en-US" sz="3600" dirty="0"/>
              <a:t>If you need assistance, please e-mail or </a:t>
            </a:r>
          </a:p>
          <a:p>
            <a:r>
              <a:rPr lang="en-US" sz="3600" dirty="0"/>
              <a:t>772-220-1220. </a:t>
            </a:r>
          </a:p>
          <a:p>
            <a:r>
              <a:rPr lang="en-US" sz="3600" dirty="0"/>
              <a:t>If you need to leave a message</a:t>
            </a:r>
          </a:p>
        </p:txBody>
      </p:sp>
      <p:pic>
        <p:nvPicPr>
          <p:cNvPr id="4" name="Picture 3" descr="Telephone PNG Transparent Images | PNG All"/>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0191" y="203878"/>
            <a:ext cx="2459809" cy="2459809"/>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50022798"/>
      </p:ext>
    </p:extLst>
  </p:cSld>
  <p:clrMapOvr>
    <a:masterClrMapping/>
  </p:clrMapOvr>
  <mc:AlternateContent xmlns:mc="http://schemas.openxmlformats.org/markup-compatibility/2006" xmlns:p14="http://schemas.microsoft.com/office/powerpoint/2010/main">
    <mc:Choice Requires="p14">
      <p:transition spd="slow" p14:dur="2000" advTm="45893"/>
    </mc:Choice>
    <mc:Fallback xmlns="">
      <p:transition spd="slow" advTm="45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67AC22-C241-4AEE-878A-2E23C42DD418}"/>
              </a:ext>
            </a:extLst>
          </p:cNvPr>
          <p:cNvSpPr>
            <a:spLocks noGrp="1"/>
          </p:cNvSpPr>
          <p:nvPr>
            <p:ph type="title"/>
          </p:nvPr>
        </p:nvSpPr>
        <p:spPr>
          <a:xfrm>
            <a:off x="643467" y="816638"/>
            <a:ext cx="3367359" cy="5224724"/>
          </a:xfrm>
        </p:spPr>
        <p:txBody>
          <a:bodyPr anchor="ctr">
            <a:normAutofit/>
          </a:bodyPr>
          <a:lstStyle/>
          <a:p>
            <a:r>
              <a:rPr lang="en-US" dirty="0"/>
              <a:t>Sign-In/Sign Out Sheets </a:t>
            </a:r>
          </a:p>
        </p:txBody>
      </p:sp>
      <p:sp>
        <p:nvSpPr>
          <p:cNvPr id="8" name="Content Placeholder 7">
            <a:extLst>
              <a:ext uri="{FF2B5EF4-FFF2-40B4-BE49-F238E27FC236}">
                <a16:creationId xmlns:a16="http://schemas.microsoft.com/office/drawing/2014/main" id="{AFF7BA6B-A566-4D74-A7D2-66750AA23B22}"/>
              </a:ext>
            </a:extLst>
          </p:cNvPr>
          <p:cNvSpPr>
            <a:spLocks noGrp="1"/>
          </p:cNvSpPr>
          <p:nvPr>
            <p:ph idx="1"/>
          </p:nvPr>
        </p:nvSpPr>
        <p:spPr>
          <a:xfrm>
            <a:off x="4654295" y="816638"/>
            <a:ext cx="4619706" cy="5224724"/>
          </a:xfrm>
        </p:spPr>
        <p:txBody>
          <a:bodyPr anchor="ctr">
            <a:normAutofit/>
          </a:bodyPr>
          <a:lstStyle/>
          <a:p>
            <a:pPr marL="0" indent="0">
              <a:lnSpc>
                <a:spcPct val="90000"/>
              </a:lnSpc>
              <a:buNone/>
            </a:pPr>
            <a:r>
              <a:rPr lang="en-US" sz="1500" b="1" u="sng"/>
              <a:t>Sign in/out sheets must include</a:t>
            </a:r>
            <a:r>
              <a:rPr lang="en-US" sz="1500" b="1"/>
              <a:t>:</a:t>
            </a:r>
          </a:p>
          <a:p>
            <a:pPr>
              <a:lnSpc>
                <a:spcPct val="90000"/>
              </a:lnSpc>
            </a:pPr>
            <a:r>
              <a:rPr lang="en-US" sz="1500"/>
              <a:t>Name of child (must match name on the ELC Enrollment Certificate)  </a:t>
            </a:r>
          </a:p>
          <a:p>
            <a:pPr>
              <a:lnSpc>
                <a:spcPct val="90000"/>
              </a:lnSpc>
            </a:pPr>
            <a:r>
              <a:rPr lang="en-US" sz="1500"/>
              <a:t>Complete Date   </a:t>
            </a:r>
          </a:p>
          <a:p>
            <a:pPr>
              <a:lnSpc>
                <a:spcPct val="90000"/>
              </a:lnSpc>
            </a:pPr>
            <a:r>
              <a:rPr lang="en-US" sz="1500"/>
              <a:t>Time in-out (must be accurate to the minute, may not be rounded up or down)   </a:t>
            </a:r>
          </a:p>
          <a:p>
            <a:pPr>
              <a:lnSpc>
                <a:spcPct val="90000"/>
              </a:lnSpc>
            </a:pPr>
            <a:r>
              <a:rPr lang="en-US" sz="1500"/>
              <a:t>Full signature of person signing child in (in ink) </a:t>
            </a:r>
          </a:p>
          <a:p>
            <a:pPr>
              <a:lnSpc>
                <a:spcPct val="90000"/>
              </a:lnSpc>
            </a:pPr>
            <a:r>
              <a:rPr lang="en-US" sz="1500"/>
              <a:t>Full signature of parent or person authorized by the parent to pick up child (in ink)  </a:t>
            </a:r>
          </a:p>
          <a:p>
            <a:pPr>
              <a:lnSpc>
                <a:spcPct val="90000"/>
              </a:lnSpc>
            </a:pPr>
            <a:r>
              <a:rPr lang="en-US" sz="1500"/>
              <a:t>Name of Facility/Provider (must match name on Enrollment / Attendance Certification) </a:t>
            </a:r>
          </a:p>
          <a:p>
            <a:pPr>
              <a:lnSpc>
                <a:spcPct val="90000"/>
              </a:lnSpc>
            </a:pPr>
            <a:r>
              <a:rPr lang="en-US" sz="1500"/>
              <a:t> Month / Year   </a:t>
            </a:r>
          </a:p>
          <a:p>
            <a:pPr>
              <a:lnSpc>
                <a:spcPct val="90000"/>
              </a:lnSpc>
            </a:pPr>
            <a:r>
              <a:rPr lang="en-US" sz="1500"/>
              <a:t>Siblings must have individual sign in/out sheets  Signature Guidelines:   Clear Full Signature (First and Last Name) required, of the parent or person authorized by the parent to drop off/pick up the child. Signature should be legible or match the parent’s/authorized guardian’s government</a:t>
            </a:r>
          </a:p>
        </p:txBody>
      </p:sp>
    </p:spTree>
    <p:extLst>
      <p:ext uri="{BB962C8B-B14F-4D97-AF65-F5344CB8AC3E}">
        <p14:creationId xmlns:p14="http://schemas.microsoft.com/office/powerpoint/2010/main" val="3470311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EF8E9-906A-4852-8B53-ACF33D8BCDCB}"/>
              </a:ext>
            </a:extLst>
          </p:cNvPr>
          <p:cNvSpPr>
            <a:spLocks noGrp="1"/>
          </p:cNvSpPr>
          <p:nvPr>
            <p:ph type="title"/>
          </p:nvPr>
        </p:nvSpPr>
        <p:spPr>
          <a:xfrm>
            <a:off x="677334" y="609600"/>
            <a:ext cx="8596668" cy="653143"/>
          </a:xfrm>
        </p:spPr>
        <p:txBody>
          <a:bodyPr>
            <a:normAutofit fontScale="90000"/>
          </a:bodyPr>
          <a:lstStyle/>
          <a:p>
            <a:r>
              <a:rPr lang="en-US" sz="18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Data Red Flags  discrepancy that will require additional training and  technical assistances.</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B1C1F71A-30F6-28E9-2EAD-6FA8517454C2}"/>
              </a:ext>
            </a:extLst>
          </p:cNvPr>
          <p:cNvSpPr>
            <a:spLocks noGrp="1"/>
          </p:cNvSpPr>
          <p:nvPr>
            <p:ph idx="1"/>
          </p:nvPr>
        </p:nvSpPr>
        <p:spPr>
          <a:xfrm>
            <a:off x="677334" y="2017487"/>
            <a:ext cx="8596668" cy="4023876"/>
          </a:xfrm>
        </p:spPr>
        <p:txBody>
          <a:bodyPr/>
          <a:lstStyle/>
          <a:p>
            <a:r>
              <a:rPr lang="en-US" sz="2400" dirty="0">
                <a:effectLst/>
                <a:latin typeface="Calibri Light" panose="020F0302020204030204" pitchFamily="34" charset="0"/>
                <a:ea typeface="Calibri" panose="020F0502020204030204" pitchFamily="34" charset="0"/>
                <a:cs typeface="Times New Roman" panose="02020603050405020304" pitchFamily="18" charset="0"/>
              </a:rPr>
              <a:t>Child marked present on the attendance, but not signed in or out on the sign-in sheet.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400" dirty="0">
                <a:effectLst/>
                <a:highlight>
                  <a:srgbClr val="FFFF00"/>
                </a:highlight>
                <a:latin typeface="Calibri Light" panose="020F0302020204030204" pitchFamily="34" charset="0"/>
                <a:ea typeface="Calibri" panose="020F0502020204030204" pitchFamily="34" charset="0"/>
              </a:rPr>
              <a:t>child marked present, but sign-in and sign-out signatures are crossed out.</a:t>
            </a:r>
          </a:p>
          <a:p>
            <a:endParaRPr lang="en-US" sz="2400" dirty="0">
              <a:effectLst/>
              <a:highlight>
                <a:srgbClr val="FFFF00"/>
              </a:highlight>
              <a:latin typeface="Calibri Light" panose="020F0302020204030204" pitchFamily="34" charset="0"/>
              <a:ea typeface="Calibri" panose="020F0502020204030204" pitchFamily="34" charset="0"/>
            </a:endParaRPr>
          </a:p>
          <a:p>
            <a:pPr marL="980440" marR="0">
              <a:lnSpc>
                <a:spcPts val="1805"/>
              </a:lnSpc>
              <a:spcBef>
                <a:spcPts val="0"/>
              </a:spcBef>
              <a:spcAft>
                <a:spcPts val="0"/>
              </a:spcAft>
            </a:pPr>
            <a:r>
              <a:rPr lang="en-US" sz="2400" spc="5" dirty="0">
                <a:effectLst/>
                <a:latin typeface="Calibri" panose="020F0502020204030204" pitchFamily="34" charset="0"/>
                <a:ea typeface="Calibri" panose="020F0502020204030204" pitchFamily="34" charset="0"/>
                <a:cs typeface="Calibri" panose="020F0502020204030204" pitchFamily="34" charset="0"/>
              </a:rPr>
              <a:t>C</a:t>
            </a:r>
            <a:r>
              <a:rPr lang="en-US" sz="2400" dirty="0">
                <a:effectLst/>
                <a:latin typeface="Calibri" panose="020F0502020204030204" pitchFamily="34" charset="0"/>
                <a:ea typeface="Calibri" panose="020F0502020204030204" pitchFamily="34" charset="0"/>
                <a:cs typeface="Calibri" panose="020F0502020204030204" pitchFamily="34" charset="0"/>
              </a:rPr>
              <a:t>l</a:t>
            </a:r>
            <a:r>
              <a:rPr lang="en-US" sz="2400" spc="5" dirty="0">
                <a:effectLst/>
                <a:latin typeface="Calibri" panose="020F0502020204030204" pitchFamily="34" charset="0"/>
                <a:ea typeface="Calibri" panose="020F0502020204030204" pitchFamily="34" charset="0"/>
                <a:cs typeface="Calibri" panose="020F0502020204030204" pitchFamily="34" charset="0"/>
              </a:rPr>
              <a:t>a</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m</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n</a:t>
            </a:r>
            <a:r>
              <a:rPr lang="en-US" sz="2400" dirty="0">
                <a:effectLst/>
                <a:latin typeface="Calibri" panose="020F0502020204030204" pitchFamily="34" charset="0"/>
                <a:ea typeface="Calibri" panose="020F0502020204030204" pitchFamily="34" charset="0"/>
                <a:cs typeface="Calibri" panose="020F0502020204030204" pitchFamily="34" charset="0"/>
              </a:rPr>
              <a:t>g</a:t>
            </a:r>
            <a:r>
              <a:rPr lang="en-US" sz="2400" spc="-2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15" dirty="0">
                <a:effectLst/>
                <a:latin typeface="Calibri" panose="020F0502020204030204" pitchFamily="34" charset="0"/>
                <a:ea typeface="Calibri" panose="020F0502020204030204" pitchFamily="34" charset="0"/>
                <a:cs typeface="Calibri" panose="020F0502020204030204" pitchFamily="34" charset="0"/>
              </a:rPr>
              <a:t>X</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when</a:t>
            </a:r>
            <a:r>
              <a:rPr lang="en-US" sz="2400" spc="1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c</a:t>
            </a:r>
            <a:r>
              <a:rPr lang="en-US" sz="2400" spc="5" dirty="0">
                <a:effectLst/>
                <a:latin typeface="Calibri" panose="020F0502020204030204" pitchFamily="34" charset="0"/>
                <a:ea typeface="Calibri" panose="020F0502020204030204" pitchFamily="34" charset="0"/>
                <a:cs typeface="Calibri" panose="020F0502020204030204" pitchFamily="34" charset="0"/>
              </a:rPr>
              <a:t>h</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l</a:t>
            </a:r>
            <a:r>
              <a:rPr lang="en-US" sz="2400" dirty="0">
                <a:effectLst/>
                <a:latin typeface="Calibri" panose="020F0502020204030204" pitchFamily="34" charset="0"/>
                <a:ea typeface="Calibri" panose="020F0502020204030204" pitchFamily="34" charset="0"/>
                <a:cs typeface="Calibri" panose="020F0502020204030204" pitchFamily="34" charset="0"/>
              </a:rPr>
              <a:t>d </a:t>
            </a:r>
            <a:r>
              <a:rPr lang="en-US" sz="2400" spc="-20" dirty="0">
                <a:effectLst/>
                <a:latin typeface="Calibri" panose="020F0502020204030204" pitchFamily="34" charset="0"/>
                <a:ea typeface="Calibri" panose="020F0502020204030204" pitchFamily="34" charset="0"/>
                <a:cs typeface="Calibri" panose="020F0502020204030204" pitchFamily="34" charset="0"/>
              </a:rPr>
              <a:t>w</a:t>
            </a:r>
            <a:r>
              <a:rPr lang="en-US" sz="2400" dirty="0">
                <a:effectLst/>
                <a:latin typeface="Calibri" panose="020F0502020204030204" pitchFamily="34" charset="0"/>
                <a:ea typeface="Calibri" panose="020F0502020204030204" pitchFamily="34" charset="0"/>
                <a:cs typeface="Calibri" panose="020F0502020204030204" pitchFamily="34" charset="0"/>
              </a:rPr>
              <a:t>as</a:t>
            </a:r>
            <a:r>
              <a:rPr lang="en-US" sz="2400" spc="-1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n</a:t>
            </a:r>
            <a:r>
              <a:rPr lang="en-US" sz="2400" dirty="0">
                <a:effectLst/>
                <a:latin typeface="Calibri" panose="020F0502020204030204" pitchFamily="34" charset="0"/>
                <a:ea typeface="Calibri" panose="020F0502020204030204" pitchFamily="34" charset="0"/>
                <a:cs typeface="Calibri" panose="020F0502020204030204" pitchFamily="34" charset="0"/>
              </a:rPr>
              <a:t>ot</a:t>
            </a:r>
            <a:r>
              <a:rPr lang="en-US" sz="2400" spc="-10"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in</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spc="-15" dirty="0">
                <a:effectLst/>
                <a:latin typeface="Calibri" panose="020F0502020204030204" pitchFamily="34" charset="0"/>
                <a:ea typeface="Calibri" panose="020F0502020204030204" pitchFamily="34" charset="0"/>
                <a:cs typeface="Calibri" panose="020F0502020204030204" pitchFamily="34" charset="0"/>
              </a:rPr>
              <a:t>a</a:t>
            </a:r>
            <a:r>
              <a:rPr lang="en-US" sz="2400" spc="-25" dirty="0">
                <a:effectLst/>
                <a:latin typeface="Calibri" panose="020F0502020204030204" pitchFamily="34" charset="0"/>
                <a:ea typeface="Calibri" panose="020F0502020204030204" pitchFamily="34" charset="0"/>
                <a:cs typeface="Calibri" panose="020F0502020204030204" pitchFamily="34" charset="0"/>
              </a:rPr>
              <a:t>t</a:t>
            </a:r>
            <a:r>
              <a:rPr lang="en-US" sz="2400" spc="-10" dirty="0">
                <a:effectLst/>
                <a:latin typeface="Calibri" panose="020F0502020204030204" pitchFamily="34" charset="0"/>
                <a:ea typeface="Calibri" panose="020F0502020204030204" pitchFamily="34" charset="0"/>
                <a:cs typeface="Calibri" panose="020F0502020204030204" pitchFamily="34" charset="0"/>
              </a:rPr>
              <a:t>t</a:t>
            </a:r>
            <a:r>
              <a:rPr lang="en-US" sz="2400" dirty="0">
                <a:effectLst/>
                <a:latin typeface="Calibri" panose="020F0502020204030204" pitchFamily="34" charset="0"/>
                <a:ea typeface="Calibri" panose="020F0502020204030204" pitchFamily="34" charset="0"/>
                <a:cs typeface="Calibri" panose="020F0502020204030204" pitchFamily="34" charset="0"/>
              </a:rPr>
              <a:t>en</a:t>
            </a:r>
            <a:r>
              <a:rPr lang="en-US" sz="2400" spc="5" dirty="0">
                <a:effectLst/>
                <a:latin typeface="Calibri" panose="020F0502020204030204" pitchFamily="34" charset="0"/>
                <a:ea typeface="Calibri" panose="020F0502020204030204" pitchFamily="34" charset="0"/>
                <a:cs typeface="Calibri" panose="020F0502020204030204" pitchFamily="34" charset="0"/>
              </a:rPr>
              <a:t>d</a:t>
            </a:r>
            <a:r>
              <a:rPr lang="en-US" sz="2400" dirty="0">
                <a:effectLst/>
                <a:latin typeface="Calibri" panose="020F0502020204030204" pitchFamily="34" charset="0"/>
                <a:ea typeface="Calibri" panose="020F0502020204030204" pitchFamily="34" charset="0"/>
                <a:cs typeface="Calibri" panose="020F0502020204030204" pitchFamily="34" charset="0"/>
              </a:rPr>
              <a:t>a</a:t>
            </a:r>
            <a:r>
              <a:rPr lang="en-US" sz="2400" spc="5" dirty="0">
                <a:effectLst/>
                <a:latin typeface="Calibri" panose="020F0502020204030204" pitchFamily="34" charset="0"/>
                <a:ea typeface="Calibri" panose="020F0502020204030204" pitchFamily="34" charset="0"/>
                <a:cs typeface="Calibri" panose="020F0502020204030204" pitchFamily="34" charset="0"/>
              </a:rPr>
              <a:t>n</a:t>
            </a:r>
            <a:r>
              <a:rPr lang="en-US" sz="2400" dirty="0">
                <a:effectLst/>
                <a:latin typeface="Calibri" panose="020F0502020204030204" pitchFamily="34" charset="0"/>
                <a:ea typeface="Calibri" panose="020F0502020204030204" pitchFamily="34" charset="0"/>
                <a:cs typeface="Calibri" panose="020F0502020204030204" pitchFamily="34" charset="0"/>
              </a:rPr>
              <a:t>ce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80440" marR="0">
              <a:lnSpc>
                <a:spcPts val="18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5" dirty="0">
                <a:effectLst/>
                <a:latin typeface="Calibri" panose="020F0502020204030204" pitchFamily="34" charset="0"/>
                <a:ea typeface="Calibri" panose="020F0502020204030204" pitchFamily="34" charset="0"/>
                <a:cs typeface="Calibri" panose="020F0502020204030204" pitchFamily="34" charset="0"/>
              </a:rPr>
              <a:t> C</a:t>
            </a:r>
            <a:r>
              <a:rPr lang="en-US" sz="2400" dirty="0">
                <a:effectLst/>
                <a:latin typeface="Calibri" panose="020F0502020204030204" pitchFamily="34" charset="0"/>
                <a:ea typeface="Calibri" panose="020F0502020204030204" pitchFamily="34" charset="0"/>
                <a:cs typeface="Calibri" panose="020F0502020204030204" pitchFamily="34" charset="0"/>
              </a:rPr>
              <a:t>l</a:t>
            </a:r>
            <a:r>
              <a:rPr lang="en-US" sz="2400" spc="5" dirty="0">
                <a:effectLst/>
                <a:latin typeface="Calibri" panose="020F0502020204030204" pitchFamily="34" charset="0"/>
                <a:ea typeface="Calibri" panose="020F0502020204030204" pitchFamily="34" charset="0"/>
                <a:cs typeface="Calibri" panose="020F0502020204030204" pitchFamily="34" charset="0"/>
              </a:rPr>
              <a:t>a</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m</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n</a:t>
            </a:r>
            <a:r>
              <a:rPr lang="en-US" sz="2400" dirty="0">
                <a:effectLst/>
                <a:latin typeface="Calibri" panose="020F0502020204030204" pitchFamily="34" charset="0"/>
                <a:ea typeface="Calibri" panose="020F0502020204030204" pitchFamily="34" charset="0"/>
                <a:cs typeface="Calibri" panose="020F0502020204030204" pitchFamily="34" charset="0"/>
              </a:rPr>
              <a:t>g</a:t>
            </a:r>
            <a:r>
              <a:rPr lang="en-US" sz="2400" spc="-2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15" dirty="0">
                <a:effectLst/>
                <a:latin typeface="Calibri" panose="020F0502020204030204" pitchFamily="34" charset="0"/>
                <a:ea typeface="Calibri" panose="020F0502020204030204" pitchFamily="34" charset="0"/>
                <a:cs typeface="Calibri" panose="020F0502020204030204" pitchFamily="34" charset="0"/>
              </a:rPr>
              <a:t>X</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b</a:t>
            </a:r>
            <a:r>
              <a:rPr lang="en-US" sz="2400" spc="-15" dirty="0">
                <a:effectLst/>
                <a:latin typeface="Calibri" panose="020F0502020204030204" pitchFamily="34" charset="0"/>
                <a:ea typeface="Calibri" panose="020F0502020204030204" pitchFamily="34" charset="0"/>
                <a:cs typeface="Calibri" panose="020F0502020204030204" pitchFamily="34" charset="0"/>
              </a:rPr>
              <a:t>e</a:t>
            </a:r>
            <a:r>
              <a:rPr lang="en-US" sz="2400" spc="-40" dirty="0">
                <a:effectLst/>
                <a:latin typeface="Calibri" panose="020F0502020204030204" pitchFamily="34" charset="0"/>
                <a:ea typeface="Calibri" panose="020F0502020204030204" pitchFamily="34" charset="0"/>
                <a:cs typeface="Calibri" panose="020F0502020204030204" pitchFamily="34" charset="0"/>
              </a:rPr>
              <a:t>f</a:t>
            </a:r>
            <a:r>
              <a:rPr lang="en-US" sz="2400" dirty="0">
                <a:effectLst/>
                <a:latin typeface="Calibri" panose="020F0502020204030204" pitchFamily="34" charset="0"/>
                <a:ea typeface="Calibri" panose="020F0502020204030204" pitchFamily="34" charset="0"/>
                <a:cs typeface="Calibri" panose="020F0502020204030204" pitchFamily="34" charset="0"/>
              </a:rPr>
              <a:t>o</a:t>
            </a:r>
            <a:r>
              <a:rPr lang="en-US" sz="2400" spc="-20" dirty="0">
                <a:effectLst/>
                <a:latin typeface="Calibri" panose="020F0502020204030204" pitchFamily="34" charset="0"/>
                <a:ea typeface="Calibri" panose="020F0502020204030204" pitchFamily="34" charset="0"/>
                <a:cs typeface="Calibri" panose="020F0502020204030204" pitchFamily="34" charset="0"/>
              </a:rPr>
              <a:t>r</a:t>
            </a:r>
            <a:r>
              <a:rPr lang="en-US" sz="2400" dirty="0">
                <a:effectLst/>
                <a:latin typeface="Calibri" panose="020F0502020204030204" pitchFamily="34" charset="0"/>
                <a:ea typeface="Calibri" panose="020F0502020204030204" pitchFamily="34" charset="0"/>
                <a:cs typeface="Calibri" panose="020F0502020204030204" pitchFamily="34" charset="0"/>
              </a:rPr>
              <a:t>e</a:t>
            </a:r>
            <a:r>
              <a:rPr lang="en-US" sz="2400" spc="1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t</a:t>
            </a:r>
            <a:r>
              <a:rPr lang="en-US" sz="2400" spc="5" dirty="0">
                <a:effectLst/>
                <a:latin typeface="Calibri" panose="020F0502020204030204" pitchFamily="34" charset="0"/>
                <a:ea typeface="Calibri" panose="020F0502020204030204" pitchFamily="34" charset="0"/>
                <a:cs typeface="Calibri" panose="020F0502020204030204" pitchFamily="34" charset="0"/>
              </a:rPr>
              <a:t>h</a:t>
            </a:r>
            <a:r>
              <a:rPr lang="en-US" sz="2400" dirty="0">
                <a:effectLst/>
                <a:latin typeface="Calibri" panose="020F0502020204030204" pitchFamily="34" charset="0"/>
                <a:ea typeface="Calibri" panose="020F0502020204030204" pitchFamily="34" charset="0"/>
                <a:cs typeface="Calibri" panose="020F0502020204030204" pitchFamily="34" charset="0"/>
              </a:rPr>
              <a:t>e</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se</a:t>
            </a:r>
            <a:r>
              <a:rPr lang="en-US" sz="2400" spc="15" dirty="0">
                <a:effectLst/>
                <a:latin typeface="Calibri" panose="020F0502020204030204" pitchFamily="34" charset="0"/>
                <a:ea typeface="Calibri" panose="020F0502020204030204" pitchFamily="34" charset="0"/>
                <a:cs typeface="Calibri" panose="020F0502020204030204" pitchFamily="34" charset="0"/>
              </a:rPr>
              <a:t>r</a:t>
            </a:r>
            <a:r>
              <a:rPr lang="en-US" sz="2400" spc="-5" dirty="0">
                <a:effectLst/>
                <a:latin typeface="Calibri" panose="020F0502020204030204" pitchFamily="34" charset="0"/>
                <a:ea typeface="Calibri" panose="020F0502020204030204" pitchFamily="34" charset="0"/>
                <a:cs typeface="Calibri" panose="020F0502020204030204" pitchFamily="34" charset="0"/>
              </a:rPr>
              <a:t>v</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c</a:t>
            </a:r>
            <a:r>
              <a:rPr lang="en-US" sz="2400" dirty="0">
                <a:effectLst/>
                <a:latin typeface="Calibri" panose="020F0502020204030204" pitchFamily="34" charset="0"/>
                <a:ea typeface="Calibri" panose="020F0502020204030204" pitchFamily="34" charset="0"/>
                <a:cs typeface="Calibri" panose="020F0502020204030204" pitchFamily="34" charset="0"/>
              </a:rPr>
              <a:t>e</a:t>
            </a:r>
            <a:r>
              <a:rPr lang="en-US" sz="2400" spc="5" dirty="0">
                <a:effectLst/>
                <a:latin typeface="Calibri" panose="020F0502020204030204" pitchFamily="34" charset="0"/>
                <a:ea typeface="Calibri" panose="020F0502020204030204" pitchFamily="34" charset="0"/>
                <a:cs typeface="Calibri" panose="020F0502020204030204" pitchFamily="34" charset="0"/>
              </a:rPr>
              <a:t> b</a:t>
            </a:r>
            <a:r>
              <a:rPr lang="en-US" sz="2400" dirty="0">
                <a:effectLst/>
                <a:latin typeface="Calibri" panose="020F0502020204030204" pitchFamily="34" charset="0"/>
                <a:ea typeface="Calibri" panose="020F0502020204030204" pitchFamily="34" charset="0"/>
                <a:cs typeface="Calibri" panose="020F0502020204030204" pitchFamily="34" charset="0"/>
              </a:rPr>
              <a:t>egin</a:t>
            </a:r>
            <a:r>
              <a:rPr lang="en-US" sz="2400" spc="-10" dirty="0">
                <a:effectLst/>
                <a:latin typeface="Calibri" panose="020F0502020204030204" pitchFamily="34" charset="0"/>
                <a:ea typeface="Calibri" panose="020F0502020204030204" pitchFamily="34" charset="0"/>
                <a:cs typeface="Calibri" panose="020F0502020204030204" pitchFamily="34" charset="0"/>
              </a:rPr>
              <a:t> </a:t>
            </a:r>
            <a:r>
              <a:rPr lang="en-US" sz="2400" spc="5" dirty="0">
                <a:effectLst/>
                <a:latin typeface="Calibri" panose="020F0502020204030204" pitchFamily="34" charset="0"/>
                <a:ea typeface="Calibri" panose="020F0502020204030204" pitchFamily="34" charset="0"/>
                <a:cs typeface="Calibri" panose="020F0502020204030204" pitchFamily="34" charset="0"/>
              </a:rPr>
              <a:t>d</a:t>
            </a:r>
            <a:r>
              <a:rPr lang="en-US" sz="2400" spc="-10" dirty="0">
                <a:effectLst/>
                <a:latin typeface="Calibri" panose="020F0502020204030204" pitchFamily="34" charset="0"/>
                <a:ea typeface="Calibri" panose="020F0502020204030204" pitchFamily="34" charset="0"/>
                <a:cs typeface="Calibri" panose="020F0502020204030204" pitchFamily="34" charset="0"/>
              </a:rPr>
              <a:t>at</a:t>
            </a:r>
            <a:r>
              <a:rPr lang="en-US" sz="2400" dirty="0">
                <a:effectLst/>
                <a:latin typeface="Calibri" panose="020F0502020204030204" pitchFamily="34" charset="0"/>
                <a:ea typeface="Calibri" panose="020F0502020204030204" pitchFamily="34" charset="0"/>
                <a:cs typeface="Calibri" panose="020F0502020204030204" pitchFamily="34" charset="0"/>
              </a:rPr>
              <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80440" marR="0">
              <a:lnSpc>
                <a:spcPts val="18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5" dirty="0">
                <a:effectLst/>
                <a:latin typeface="Calibri" panose="020F0502020204030204" pitchFamily="34" charset="0"/>
                <a:ea typeface="Calibri" panose="020F0502020204030204" pitchFamily="34" charset="0"/>
                <a:cs typeface="Calibri" panose="020F0502020204030204" pitchFamily="34" charset="0"/>
              </a:rPr>
              <a:t> C</a:t>
            </a:r>
            <a:r>
              <a:rPr lang="en-US" sz="2400" dirty="0">
                <a:effectLst/>
                <a:latin typeface="Calibri" panose="020F0502020204030204" pitchFamily="34" charset="0"/>
                <a:ea typeface="Calibri" panose="020F0502020204030204" pitchFamily="34" charset="0"/>
                <a:cs typeface="Calibri" panose="020F0502020204030204" pitchFamily="34" charset="0"/>
              </a:rPr>
              <a:t>l</a:t>
            </a:r>
            <a:r>
              <a:rPr lang="en-US" sz="2400" spc="5" dirty="0">
                <a:effectLst/>
                <a:latin typeface="Calibri" panose="020F0502020204030204" pitchFamily="34" charset="0"/>
                <a:ea typeface="Calibri" panose="020F0502020204030204" pitchFamily="34" charset="0"/>
                <a:cs typeface="Calibri" panose="020F0502020204030204" pitchFamily="34" charset="0"/>
              </a:rPr>
              <a:t>a</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m</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n</a:t>
            </a:r>
            <a:r>
              <a:rPr lang="en-US" sz="2400" dirty="0">
                <a:effectLst/>
                <a:latin typeface="Calibri" panose="020F0502020204030204" pitchFamily="34" charset="0"/>
                <a:ea typeface="Calibri" panose="020F0502020204030204" pitchFamily="34" charset="0"/>
                <a:cs typeface="Calibri" panose="020F0502020204030204" pitchFamily="34" charset="0"/>
              </a:rPr>
              <a:t>g</a:t>
            </a:r>
            <a:r>
              <a:rPr lang="en-US" sz="2400" spc="-2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15" dirty="0">
                <a:effectLst/>
                <a:latin typeface="Calibri" panose="020F0502020204030204" pitchFamily="34" charset="0"/>
                <a:ea typeface="Calibri" panose="020F0502020204030204" pitchFamily="34" charset="0"/>
                <a:cs typeface="Calibri" panose="020F0502020204030204" pitchFamily="34" charset="0"/>
              </a:rPr>
              <a:t>X</a:t>
            </a: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spc="-10" dirty="0">
                <a:effectLst/>
                <a:latin typeface="Calibri" panose="020F0502020204030204" pitchFamily="34" charset="0"/>
                <a:ea typeface="Calibri" panose="020F0502020204030204" pitchFamily="34" charset="0"/>
                <a:cs typeface="Calibri" panose="020F0502020204030204" pitchFamily="34" charset="0"/>
              </a:rPr>
              <a:t>a</a:t>
            </a:r>
            <a:r>
              <a:rPr lang="en-US" sz="2400" dirty="0">
                <a:effectLst/>
                <a:latin typeface="Calibri" panose="020F0502020204030204" pitchFamily="34" charset="0"/>
                <a:ea typeface="Calibri" panose="020F0502020204030204" pitchFamily="34" charset="0"/>
                <a:cs typeface="Calibri" panose="020F0502020204030204" pitchFamily="34" charset="0"/>
              </a:rPr>
              <a:t>f</a:t>
            </a:r>
            <a:r>
              <a:rPr lang="en-US" sz="2400" spc="-10" dirty="0">
                <a:effectLst/>
                <a:latin typeface="Calibri" panose="020F0502020204030204" pitchFamily="34" charset="0"/>
                <a:ea typeface="Calibri" panose="020F0502020204030204" pitchFamily="34" charset="0"/>
                <a:cs typeface="Calibri" panose="020F0502020204030204" pitchFamily="34" charset="0"/>
              </a:rPr>
              <a:t>t</a:t>
            </a:r>
            <a:r>
              <a:rPr lang="en-US" sz="2400" dirty="0">
                <a:effectLst/>
                <a:latin typeface="Calibri" panose="020F0502020204030204" pitchFamily="34" charset="0"/>
                <a:ea typeface="Calibri" panose="020F0502020204030204" pitchFamily="34" charset="0"/>
                <a:cs typeface="Calibri" panose="020F0502020204030204" pitchFamily="34" charset="0"/>
              </a:rPr>
              <a:t>er t</a:t>
            </a:r>
            <a:r>
              <a:rPr lang="en-US" sz="2400" spc="5" dirty="0">
                <a:effectLst/>
                <a:latin typeface="Calibri" panose="020F0502020204030204" pitchFamily="34" charset="0"/>
                <a:ea typeface="Calibri" panose="020F0502020204030204" pitchFamily="34" charset="0"/>
                <a:cs typeface="Calibri" panose="020F0502020204030204" pitchFamily="34" charset="0"/>
              </a:rPr>
              <a:t>h</a:t>
            </a:r>
            <a:r>
              <a:rPr lang="en-US" sz="2400" dirty="0">
                <a:effectLst/>
                <a:latin typeface="Calibri" panose="020F0502020204030204" pitchFamily="34" charset="0"/>
                <a:ea typeface="Calibri" panose="020F0502020204030204" pitchFamily="34" charset="0"/>
                <a:cs typeface="Calibri" panose="020F0502020204030204" pitchFamily="34" charset="0"/>
              </a:rPr>
              <a:t>e</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se</a:t>
            </a:r>
            <a:r>
              <a:rPr lang="en-US" sz="2400" spc="15" dirty="0">
                <a:effectLst/>
                <a:latin typeface="Calibri" panose="020F0502020204030204" pitchFamily="34" charset="0"/>
                <a:ea typeface="Calibri" panose="020F0502020204030204" pitchFamily="34" charset="0"/>
                <a:cs typeface="Calibri" panose="020F0502020204030204" pitchFamily="34" charset="0"/>
              </a:rPr>
              <a:t>r</a:t>
            </a:r>
            <a:r>
              <a:rPr lang="en-US" sz="2400" spc="-5" dirty="0">
                <a:effectLst/>
                <a:latin typeface="Calibri" panose="020F0502020204030204" pitchFamily="34" charset="0"/>
                <a:ea typeface="Calibri" panose="020F0502020204030204" pitchFamily="34" charset="0"/>
                <a:cs typeface="Calibri" panose="020F0502020204030204" pitchFamily="34" charset="0"/>
              </a:rPr>
              <a:t>v</a:t>
            </a:r>
            <a:r>
              <a:rPr lang="en-US" sz="2400" dirty="0">
                <a:effectLst/>
                <a:latin typeface="Calibri" panose="020F0502020204030204" pitchFamily="34" charset="0"/>
                <a:ea typeface="Calibri" panose="020F0502020204030204" pitchFamily="34" charset="0"/>
                <a:cs typeface="Calibri" panose="020F0502020204030204" pitchFamily="34" charset="0"/>
              </a:rPr>
              <a:t>i</a:t>
            </a:r>
            <a:r>
              <a:rPr lang="en-US" sz="2400" spc="5" dirty="0">
                <a:effectLst/>
                <a:latin typeface="Calibri" panose="020F0502020204030204" pitchFamily="34" charset="0"/>
                <a:ea typeface="Calibri" panose="020F0502020204030204" pitchFamily="34" charset="0"/>
                <a:cs typeface="Calibri" panose="020F0502020204030204" pitchFamily="34" charset="0"/>
              </a:rPr>
              <a:t>c</a:t>
            </a:r>
            <a:r>
              <a:rPr lang="en-US" sz="2400" dirty="0">
                <a:effectLst/>
                <a:latin typeface="Calibri" panose="020F0502020204030204" pitchFamily="34" charset="0"/>
                <a:ea typeface="Calibri" panose="020F0502020204030204" pitchFamily="34" charset="0"/>
                <a:cs typeface="Calibri" panose="020F0502020204030204" pitchFamily="34" charset="0"/>
              </a:rPr>
              <a:t>e</a:t>
            </a:r>
            <a:r>
              <a:rPr lang="en-US" sz="2400" spc="1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end</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dirty="0">
                <a:effectLst/>
                <a:latin typeface="Calibri" panose="020F0502020204030204" pitchFamily="34" charset="0"/>
                <a:ea typeface="Calibri" panose="020F0502020204030204" pitchFamily="34" charset="0"/>
                <a:cs typeface="Calibri" panose="020F0502020204030204" pitchFamily="34" charset="0"/>
              </a:rPr>
              <a:t>d</a:t>
            </a:r>
            <a:r>
              <a:rPr lang="en-US" sz="2400" spc="-10" dirty="0">
                <a:effectLst/>
                <a:latin typeface="Calibri" panose="020F0502020204030204" pitchFamily="34" charset="0"/>
                <a:ea typeface="Calibri" panose="020F0502020204030204" pitchFamily="34" charset="0"/>
                <a:cs typeface="Calibri" panose="020F0502020204030204" pitchFamily="34" charset="0"/>
              </a:rPr>
              <a:t>at</a:t>
            </a:r>
            <a:r>
              <a:rPr lang="en-US" sz="2400" dirty="0">
                <a:effectLst/>
                <a:latin typeface="Calibri" panose="020F0502020204030204" pitchFamily="34" charset="0"/>
                <a:ea typeface="Calibri" panose="020F0502020204030204" pitchFamily="34" charset="0"/>
                <a:cs typeface="Calibri" panose="020F0502020204030204" pitchFamily="34" charset="0"/>
              </a:rPr>
              <a:t>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980440" marR="0">
              <a:lnSpc>
                <a:spcPts val="1800"/>
              </a:lnSpc>
              <a:spcBef>
                <a:spcPts val="0"/>
              </a:spcBef>
              <a:spcAft>
                <a:spcPts val="0"/>
              </a:spcAft>
            </a:pPr>
            <a:r>
              <a:rPr lang="en-US" sz="2400" dirty="0">
                <a:effectLst/>
                <a:latin typeface="Calibri" panose="020F0502020204030204" pitchFamily="34" charset="0"/>
                <a:ea typeface="Calibri" panose="020F0502020204030204" pitchFamily="34" charset="0"/>
                <a:cs typeface="Calibri" panose="020F0502020204030204" pitchFamily="34" charset="0"/>
              </a:rPr>
              <a:t>-</a:t>
            </a:r>
            <a:r>
              <a:rPr lang="en-US" sz="2400" spc="5" dirty="0">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2E74B5"/>
                </a:solidFill>
                <a:effectLst/>
                <a:latin typeface="Calibri Light" panose="020F0302020204030204" pitchFamily="34" charset="0"/>
                <a:ea typeface="Times New Roman" panose="02020603050405020304" pitchFamily="18" charset="0"/>
                <a:cs typeface="Times New Roman" panose="02020603050405020304" pitchFamily="18" charset="0"/>
              </a:rPr>
              <a:t>Claiming more than 3 Excused Absences (“E”)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790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Close-up of a calculator keypad">
            <a:extLst>
              <a:ext uri="{FF2B5EF4-FFF2-40B4-BE49-F238E27FC236}">
                <a16:creationId xmlns:a16="http://schemas.microsoft.com/office/drawing/2014/main" id="{7C40F4DE-3D53-4735-AD10-92A31090539C}"/>
              </a:ext>
            </a:extLst>
          </p:cNvPr>
          <p:cNvPicPr>
            <a:picLocks noChangeAspect="1"/>
          </p:cNvPicPr>
          <p:nvPr/>
        </p:nvPicPr>
        <p:blipFill rotWithShape="1">
          <a:blip r:embed="rId3">
            <a:duotone>
              <a:schemeClr val="accent1">
                <a:shade val="45000"/>
                <a:satMod val="135000"/>
              </a:schemeClr>
              <a:prstClr val="white"/>
            </a:duotone>
          </a:blip>
          <a:srcRect l="9091" b="22813"/>
          <a:stretch/>
        </p:blipFill>
        <p:spPr>
          <a:xfrm>
            <a:off x="1" y="10"/>
            <a:ext cx="12191999" cy="6857990"/>
          </a:xfrm>
          <a:prstGeom prst="rect">
            <a:avLst/>
          </a:prstGeom>
        </p:spPr>
      </p:pic>
      <p:sp>
        <p:nvSpPr>
          <p:cNvPr id="10" name="TextBox 9">
            <a:extLst>
              <a:ext uri="{FF2B5EF4-FFF2-40B4-BE49-F238E27FC236}">
                <a16:creationId xmlns:a16="http://schemas.microsoft.com/office/drawing/2014/main" id="{098DA887-E394-4064-BED9-D37E69C4BE3D}"/>
              </a:ext>
            </a:extLst>
          </p:cNvPr>
          <p:cNvSpPr txBox="1"/>
          <p:nvPr/>
        </p:nvSpPr>
        <p:spPr>
          <a:xfrm>
            <a:off x="2786047" y="609600"/>
            <a:ext cx="6487955" cy="1320800"/>
          </a:xfrm>
          <a:prstGeom prst="rect">
            <a:avLst/>
          </a:prstGeom>
        </p:spPr>
        <p:txBody>
          <a:bodyPr vert="horz" lIns="91440" tIns="45720" rIns="91440" bIns="45720" rtlCol="0" anchor="t">
            <a:normAutofit/>
          </a:bodyPr>
          <a:lstStyle/>
          <a:p>
            <a:pPr>
              <a:spcBef>
                <a:spcPct val="0"/>
              </a:spcBef>
              <a:spcAft>
                <a:spcPts val="600"/>
              </a:spcAft>
            </a:pPr>
            <a:r>
              <a:rPr lang="en-US" sz="3600" dirty="0">
                <a:solidFill>
                  <a:schemeClr val="tx1">
                    <a:lumMod val="95000"/>
                    <a:lumOff val="5000"/>
                  </a:schemeClr>
                </a:solidFill>
                <a:latin typeface="+mj-lt"/>
                <a:ea typeface="+mj-ea"/>
                <a:cs typeface="+mj-cs"/>
              </a:rPr>
              <a:t>6M-4.500 Child Attendance and Provider Reimbursements.</a:t>
            </a:r>
          </a:p>
        </p:txBody>
      </p:sp>
      <p:sp>
        <p:nvSpPr>
          <p:cNvPr id="5" name="TextBox 4">
            <a:extLst>
              <a:ext uri="{FF2B5EF4-FFF2-40B4-BE49-F238E27FC236}">
                <a16:creationId xmlns:a16="http://schemas.microsoft.com/office/drawing/2014/main" id="{C59C9740-2C64-4DEF-B1C1-A8977D796F1C}"/>
              </a:ext>
            </a:extLst>
          </p:cNvPr>
          <p:cNvSpPr txBox="1"/>
          <p:nvPr/>
        </p:nvSpPr>
        <p:spPr>
          <a:xfrm>
            <a:off x="2786047" y="2032000"/>
            <a:ext cx="7736810" cy="4216400"/>
          </a:xfrm>
          <a:prstGeom prst="rect">
            <a:avLst/>
          </a:prstGeom>
        </p:spPr>
        <p:txBody>
          <a:bodyPr vert="horz" lIns="91440" tIns="45720" rIns="91440" bIns="45720" rtlCol="0">
            <a:noAutofit/>
          </a:bodyPr>
          <a:lstStyle/>
          <a:p>
            <a:pPr>
              <a:lnSpc>
                <a:spcPct val="90000"/>
              </a:lnSpc>
              <a:spcBef>
                <a:spcPts val="1000"/>
              </a:spcBef>
              <a:buClr>
                <a:schemeClr val="accent1"/>
              </a:buClr>
              <a:buSzPct val="80000"/>
            </a:pPr>
            <a:endParaRPr lang="en-US" sz="1600" dirty="0">
              <a:solidFill>
                <a:schemeClr val="tx1">
                  <a:lumMod val="75000"/>
                  <a:lumOff val="25000"/>
                </a:schemeClr>
              </a:solidFill>
            </a:endParaRPr>
          </a:p>
          <a:p>
            <a:pPr>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rPr>
              <a:t>(a) A school readiness provider shall not receive payment for a student prior to the student’s first day of attendance or after the student is terminated from the school readiness program.</a:t>
            </a:r>
          </a:p>
          <a:p>
            <a:pPr>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rPr>
              <a:t>(b) Reimbursement rates shall be paid based on a child’s care level and unit of care as defined by the coalition’s approved provider rate schedule for the county in which the provider’s facility is located.</a:t>
            </a:r>
          </a:p>
          <a:p>
            <a:pPr>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rPr>
              <a:t>(c) Daily attendance documentation shall be maintained by each school readiness provider based on the terms of the Statewide School Readiness Provider Contract, specified in Rule 6M-4.610, Florida Administrative Code (F.A.C.). The provider must record daily child attendance using a paper sign-in and sign-out form or electronic attendance-tracking system that is maintained at the provider site to validate the attendance data.</a:t>
            </a:r>
          </a:p>
          <a:p>
            <a:pPr>
              <a:lnSpc>
                <a:spcPct val="90000"/>
              </a:lnSpc>
              <a:spcBef>
                <a:spcPts val="1000"/>
              </a:spcBef>
              <a:buClr>
                <a:schemeClr val="accent1"/>
              </a:buClr>
              <a:buSzPct val="80000"/>
              <a:buFont typeface="Wingdings 3" charset="2"/>
              <a:buChar char=""/>
            </a:pPr>
            <a:r>
              <a:rPr lang="en-US" sz="1600" b="1" dirty="0">
                <a:solidFill>
                  <a:schemeClr val="tx1">
                    <a:lumMod val="75000"/>
                    <a:lumOff val="25000"/>
                  </a:schemeClr>
                </a:solidFill>
              </a:rPr>
              <a:t>(f) The provider must report any discrepancy, overpayment, or underpayment within sixty (60) calendar days of transmission of the reimbursement summary. Reported changes must include supporting documentation. Discrepancies validated by the coalition will be corrected for reimbursement purposes</a:t>
            </a:r>
          </a:p>
          <a:p>
            <a:pPr>
              <a:lnSpc>
                <a:spcPct val="90000"/>
              </a:lnSpc>
              <a:spcBef>
                <a:spcPts val="1000"/>
              </a:spcBef>
              <a:buClr>
                <a:schemeClr val="accent1"/>
              </a:buClr>
              <a:buSzPct val="80000"/>
              <a:buFont typeface="Wingdings 3" charset="2"/>
              <a:buChar char=""/>
            </a:pPr>
            <a:endParaRPr lang="en-US" sz="1600" dirty="0">
              <a:solidFill>
                <a:schemeClr val="tx1">
                  <a:lumMod val="75000"/>
                  <a:lumOff val="25000"/>
                </a:schemeClr>
              </a:solidFill>
            </a:endParaRPr>
          </a:p>
        </p:txBody>
      </p:sp>
    </p:spTree>
    <p:extLst>
      <p:ext uri="{BB962C8B-B14F-4D97-AF65-F5344CB8AC3E}">
        <p14:creationId xmlns:p14="http://schemas.microsoft.com/office/powerpoint/2010/main" val="3846532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brant and colorful ball of plastic">
            <a:extLst>
              <a:ext uri="{FF2B5EF4-FFF2-40B4-BE49-F238E27FC236}">
                <a16:creationId xmlns:a16="http://schemas.microsoft.com/office/drawing/2014/main" id="{E319C889-9054-416C-A3D3-2547C3990E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895" r="11648" b="5181"/>
          <a:stretch/>
        </p:blipFill>
        <p:spPr>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9" name="TextBox 8">
            <a:extLst>
              <a:ext uri="{FF2B5EF4-FFF2-40B4-BE49-F238E27FC236}">
                <a16:creationId xmlns:a16="http://schemas.microsoft.com/office/drawing/2014/main" id="{6198CB64-759B-4BBC-9E35-29E713079B19}"/>
              </a:ext>
            </a:extLst>
          </p:cNvPr>
          <p:cNvSpPr txBox="1"/>
          <p:nvPr/>
        </p:nvSpPr>
        <p:spPr>
          <a:xfrm>
            <a:off x="668867" y="1678666"/>
            <a:ext cx="4088190" cy="2369093"/>
          </a:xfrm>
          <a:prstGeom prst="rect">
            <a:avLst/>
          </a:prstGeom>
        </p:spPr>
        <p:txBody>
          <a:bodyPr vert="horz" lIns="91440" tIns="45720" rIns="91440" bIns="45720" rtlCol="0" anchor="b">
            <a:normAutofit/>
          </a:bodyPr>
          <a:lstStyle/>
          <a:p>
            <a:pPr marR="0" algn="r">
              <a:spcBef>
                <a:spcPct val="0"/>
              </a:spcBef>
              <a:spcAft>
                <a:spcPts val="600"/>
              </a:spcAft>
              <a:tabLst>
                <a:tab pos="457200" algn="l"/>
              </a:tabLst>
            </a:pPr>
            <a:r>
              <a:rPr lang="en-US" sz="4800" u="sng">
                <a:ln>
                  <a:solidFill>
                    <a:schemeClr val="accent4">
                      <a:lumMod val="60000"/>
                      <a:lumOff val="40000"/>
                    </a:schemeClr>
                  </a:solidFill>
                </a:ln>
                <a:solidFill>
                  <a:schemeClr val="accent1"/>
                </a:solidFill>
                <a:effectLst>
                  <a:outerShdw blurRad="38100" dist="38100" dir="2700000" algn="tl">
                    <a:srgbClr val="000000">
                      <a:alpha val="43137"/>
                    </a:srgbClr>
                  </a:outerShdw>
                </a:effectLst>
                <a:latin typeface="+mj-lt"/>
                <a:ea typeface="+mj-ea"/>
                <a:cs typeface="+mj-cs"/>
              </a:rPr>
              <a:t>FRAUD</a:t>
            </a:r>
            <a:endParaRPr lang="en-US" sz="4800" b="1" u="sng">
              <a:ln>
                <a:solidFill>
                  <a:schemeClr val="accent4">
                    <a:lumMod val="60000"/>
                    <a:lumOff val="40000"/>
                  </a:schemeClr>
                </a:solidFill>
              </a:ln>
              <a:solidFill>
                <a:schemeClr val="accent1"/>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1496106559"/>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98D483E-9F1C-3F93-AD9A-F85FFFAAA6FA}"/>
              </a:ext>
            </a:extLst>
          </p:cNvPr>
          <p:cNvGraphicFramePr>
            <a:graphicFrameLocks noChangeAspect="1"/>
          </p:cNvGraphicFramePr>
          <p:nvPr>
            <p:extLst>
              <p:ext uri="{D42A27DB-BD31-4B8C-83A1-F6EECF244321}">
                <p14:modId xmlns:p14="http://schemas.microsoft.com/office/powerpoint/2010/main" val="928338551"/>
              </p:ext>
            </p:extLst>
          </p:nvPr>
        </p:nvGraphicFramePr>
        <p:xfrm>
          <a:off x="957944" y="0"/>
          <a:ext cx="7257141" cy="6315529"/>
        </p:xfrm>
        <a:graphic>
          <a:graphicData uri="http://schemas.openxmlformats.org/presentationml/2006/ole">
            <mc:AlternateContent xmlns:mc="http://schemas.openxmlformats.org/markup-compatibility/2006">
              <mc:Choice xmlns:v="urn:schemas-microsoft-com:vml" Requires="v">
                <p:oleObj name="Acrobat Document" r:id="rId3" imgW="5829210" imgH="7543561" progId="AcroExch.Document.7">
                  <p:embed/>
                </p:oleObj>
              </mc:Choice>
              <mc:Fallback>
                <p:oleObj name="Acrobat Document" r:id="rId3" imgW="5829210" imgH="7543561" progId="AcroExch.Document.7">
                  <p:embed/>
                  <p:pic>
                    <p:nvPicPr>
                      <p:cNvPr id="0" name=""/>
                      <p:cNvPicPr/>
                      <p:nvPr/>
                    </p:nvPicPr>
                    <p:blipFill>
                      <a:blip r:embed="rId4"/>
                      <a:stretch>
                        <a:fillRect/>
                      </a:stretch>
                    </p:blipFill>
                    <p:spPr>
                      <a:xfrm>
                        <a:off x="957944" y="0"/>
                        <a:ext cx="7257141" cy="6315529"/>
                      </a:xfrm>
                      <a:prstGeom prst="rect">
                        <a:avLst/>
                      </a:prstGeom>
                    </p:spPr>
                  </p:pic>
                </p:oleObj>
              </mc:Fallback>
            </mc:AlternateContent>
          </a:graphicData>
        </a:graphic>
      </p:graphicFrame>
    </p:spTree>
    <p:extLst>
      <p:ext uri="{BB962C8B-B14F-4D97-AF65-F5344CB8AC3E}">
        <p14:creationId xmlns:p14="http://schemas.microsoft.com/office/powerpoint/2010/main" val="451424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0"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83D1111-58D3-478A-9823-B4179BC7BAD7}"/>
              </a:ext>
            </a:extLst>
          </p:cNvPr>
          <p:cNvSpPr txBox="1"/>
          <p:nvPr/>
        </p:nvSpPr>
        <p:spPr>
          <a:xfrm>
            <a:off x="643467" y="816638"/>
            <a:ext cx="3367359" cy="5224724"/>
          </a:xfrm>
          <a:prstGeom prst="rect">
            <a:avLst/>
          </a:prstGeom>
        </p:spPr>
        <p:txBody>
          <a:bodyPr vert="horz" lIns="91440" tIns="45720" rIns="91440" bIns="45720" rtlCol="0" anchor="ctr">
            <a:normAutofit/>
          </a:bodyPr>
          <a:lstStyle/>
          <a:p>
            <a:pPr>
              <a:spcBef>
                <a:spcPct val="0"/>
              </a:spcBef>
              <a:spcAft>
                <a:spcPts val="600"/>
              </a:spcAft>
            </a:pPr>
            <a:r>
              <a:rPr lang="en-US" sz="3600">
                <a:solidFill>
                  <a:schemeClr val="accent1"/>
                </a:solidFill>
                <a:latin typeface="+mj-lt"/>
                <a:ea typeface="+mj-ea"/>
                <a:cs typeface="+mj-cs"/>
              </a:rPr>
              <a:t> Fraud</a:t>
            </a:r>
          </a:p>
        </p:txBody>
      </p:sp>
      <p:sp>
        <p:nvSpPr>
          <p:cNvPr id="2" name="TextBox 1">
            <a:extLst>
              <a:ext uri="{FF2B5EF4-FFF2-40B4-BE49-F238E27FC236}">
                <a16:creationId xmlns:a16="http://schemas.microsoft.com/office/drawing/2014/main" id="{3106DFB6-E121-45B4-ACAD-17054E55B153}"/>
              </a:ext>
            </a:extLst>
          </p:cNvPr>
          <p:cNvSpPr txBox="1"/>
          <p:nvPr/>
        </p:nvSpPr>
        <p:spPr>
          <a:xfrm>
            <a:off x="4654295" y="816638"/>
            <a:ext cx="4619706" cy="5224724"/>
          </a:xfrm>
          <a:prstGeom prst="rect">
            <a:avLst/>
          </a:prstGeom>
        </p:spPr>
        <p:txBody>
          <a:bodyPr vert="horz" lIns="91440" tIns="45720" rIns="91440" bIns="45720" rtlCol="0" anchor="ctr">
            <a:normAutofit/>
          </a:bodyPr>
          <a:lstStyle/>
          <a:p>
            <a:pPr indent="-228600">
              <a:lnSpc>
                <a:spcPct val="90000"/>
              </a:lnSpc>
              <a:spcBef>
                <a:spcPts val="1000"/>
              </a:spcBef>
              <a:buClr>
                <a:schemeClr val="accent1"/>
              </a:buClr>
              <a:buSzPct val="80000"/>
              <a:buFont typeface="Wingdings 3" charset="2"/>
              <a:buChar char=""/>
            </a:pPr>
            <a:endParaRPr lang="en-US" sz="1700">
              <a:solidFill>
                <a:schemeClr val="tx1">
                  <a:lumMod val="75000"/>
                  <a:lumOff val="25000"/>
                </a:schemeClr>
              </a:solidFill>
            </a:endParaRPr>
          </a:p>
          <a:p>
            <a:pPr marL="0" marR="0" indent="-228600">
              <a:lnSpc>
                <a:spcPct val="90000"/>
              </a:lnSpc>
              <a:spcBef>
                <a:spcPts val="1000"/>
              </a:spcBef>
              <a:buClr>
                <a:schemeClr val="accent1"/>
              </a:buClr>
              <a:buSzPct val="80000"/>
              <a:buFont typeface="Wingdings 3" charset="2"/>
              <a:buChar char=""/>
            </a:pPr>
            <a:r>
              <a:rPr lang="en-US" sz="1700">
                <a:solidFill>
                  <a:schemeClr val="tx1">
                    <a:lumMod val="75000"/>
                    <a:lumOff val="25000"/>
                  </a:schemeClr>
                </a:solidFill>
                <a:effectLst/>
              </a:rPr>
              <a:t>Fraud” is an intentional deception, omission, or misrepresentation made by a person with knowledge that the deception, omission, or misrepresentation may result in unauthorized benefit to that person or another person, or any aiding and abetting of the commission of such an act. The term includes any act that constitutes fraud under applicable federal or state law.</a:t>
            </a:r>
          </a:p>
          <a:p>
            <a:pPr marL="0" marR="0" indent="-228600">
              <a:lnSpc>
                <a:spcPct val="90000"/>
              </a:lnSpc>
              <a:spcBef>
                <a:spcPts val="1000"/>
              </a:spcBef>
              <a:buClr>
                <a:schemeClr val="accent1"/>
              </a:buClr>
              <a:buSzPct val="80000"/>
              <a:buFont typeface="Wingdings 3" charset="2"/>
              <a:buChar char=""/>
            </a:pPr>
            <a:r>
              <a:rPr lang="en-US" sz="1700">
                <a:solidFill>
                  <a:schemeClr val="tx1">
                    <a:lumMod val="75000"/>
                    <a:lumOff val="25000"/>
                  </a:schemeClr>
                </a:solidFill>
                <a:effectLst/>
              </a:rPr>
              <a:t>In accordance with Florida Statutes 1002.91 and Florida Administrative Code (FAC) Rule 6M-9.400 Each early learning coalition shall adopt an anti-fraud plan addressing the detection and prevention of overpayments, abuse, and fraud relating to the provision of and payment for School Readiness program and Voluntary Prekindergarten Education Program services.</a:t>
            </a:r>
          </a:p>
          <a:p>
            <a:pPr indent="-228600">
              <a:lnSpc>
                <a:spcPct val="90000"/>
              </a:lnSpc>
              <a:spcBef>
                <a:spcPts val="1000"/>
              </a:spcBef>
              <a:buClr>
                <a:schemeClr val="accent1"/>
              </a:buClr>
              <a:buSzPct val="80000"/>
              <a:buFont typeface="Wingdings 3" charset="2"/>
              <a:buChar char=""/>
            </a:pPr>
            <a:endParaRPr lang="en-US" sz="1700">
              <a:solidFill>
                <a:schemeClr val="tx1">
                  <a:lumMod val="75000"/>
                  <a:lumOff val="25000"/>
                </a:schemeClr>
              </a:solidFill>
            </a:endParaRPr>
          </a:p>
        </p:txBody>
      </p:sp>
    </p:spTree>
    <p:extLst>
      <p:ext uri="{BB962C8B-B14F-4D97-AF65-F5344CB8AC3E}">
        <p14:creationId xmlns:p14="http://schemas.microsoft.com/office/powerpoint/2010/main" val="2828161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0"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852F70B-CEDB-4E82-A4F9-E471811EB479}"/>
              </a:ext>
            </a:extLst>
          </p:cNvPr>
          <p:cNvSpPr txBox="1"/>
          <p:nvPr/>
        </p:nvSpPr>
        <p:spPr>
          <a:xfrm>
            <a:off x="643467" y="816638"/>
            <a:ext cx="3367359" cy="5224724"/>
          </a:xfrm>
          <a:prstGeom prst="rect">
            <a:avLst/>
          </a:prstGeom>
        </p:spPr>
        <p:txBody>
          <a:bodyPr vert="horz" lIns="91440" tIns="45720" rIns="91440" bIns="45720" rtlCol="0" anchor="ctr">
            <a:normAutofit/>
          </a:bodyPr>
          <a:lstStyle/>
          <a:p>
            <a:pPr>
              <a:spcBef>
                <a:spcPct val="0"/>
              </a:spcBef>
              <a:spcAft>
                <a:spcPts val="600"/>
              </a:spcAft>
            </a:pPr>
            <a:r>
              <a:rPr lang="en-US" sz="3600">
                <a:solidFill>
                  <a:schemeClr val="accent1"/>
                </a:solidFill>
                <a:latin typeface="+mj-lt"/>
                <a:ea typeface="+mj-ea"/>
                <a:cs typeface="+mj-cs"/>
              </a:rPr>
              <a:t>Post Audit  </a:t>
            </a:r>
          </a:p>
        </p:txBody>
      </p:sp>
      <p:sp>
        <p:nvSpPr>
          <p:cNvPr id="2" name="TextBox 1">
            <a:extLst>
              <a:ext uri="{FF2B5EF4-FFF2-40B4-BE49-F238E27FC236}">
                <a16:creationId xmlns:a16="http://schemas.microsoft.com/office/drawing/2014/main" id="{C86946BD-883F-449F-B385-71C9163933F9}"/>
              </a:ext>
            </a:extLst>
          </p:cNvPr>
          <p:cNvSpPr txBox="1"/>
          <p:nvPr/>
        </p:nvSpPr>
        <p:spPr>
          <a:xfrm>
            <a:off x="4654295" y="816638"/>
            <a:ext cx="4619706" cy="5224724"/>
          </a:xfrm>
          <a:prstGeom prst="rect">
            <a:avLst/>
          </a:prstGeom>
        </p:spPr>
        <p:txBody>
          <a:bodyPr vert="horz" lIns="91440" tIns="45720" rIns="91440" bIns="45720" rtlCol="0" anchor="ctr">
            <a:normAutofit/>
          </a:bodyPr>
          <a:lstStyle/>
          <a:p>
            <a:pPr>
              <a:lnSpc>
                <a:spcPct val="90000"/>
              </a:lnSpc>
              <a:spcBef>
                <a:spcPts val="1000"/>
              </a:spcBef>
              <a:buClr>
                <a:schemeClr val="accent1"/>
              </a:buClr>
              <a:buSzPct val="80000"/>
            </a:pPr>
            <a:endParaRPr lang="en-US" sz="1500" b="1" u="sng" dirty="0">
              <a:solidFill>
                <a:schemeClr val="tx1">
                  <a:lumMod val="75000"/>
                  <a:lumOff val="25000"/>
                </a:schemeClr>
              </a:solidFill>
            </a:endParaRPr>
          </a:p>
          <a:p>
            <a:pPr indent="-22860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marL="285750" indent="-228600">
              <a:lnSpc>
                <a:spcPct val="90000"/>
              </a:lnSpc>
              <a:spcBef>
                <a:spcPts val="1000"/>
              </a:spcBef>
              <a:buClr>
                <a:schemeClr val="accent1"/>
              </a:buClr>
              <a:buSzPct val="80000"/>
              <a:buFont typeface="Wingdings 3" charset="2"/>
              <a:buChar char=""/>
            </a:pPr>
            <a:r>
              <a:rPr lang="en-US" sz="1500" spc="5" dirty="0">
                <a:solidFill>
                  <a:schemeClr val="tx1">
                    <a:lumMod val="75000"/>
                    <a:lumOff val="25000"/>
                  </a:schemeClr>
                </a:solidFill>
                <a:effectLst/>
              </a:rPr>
              <a:t>VP</a:t>
            </a:r>
            <a:r>
              <a:rPr lang="en-US" sz="1500" dirty="0">
                <a:solidFill>
                  <a:schemeClr val="tx1">
                    <a:lumMod val="75000"/>
                    <a:lumOff val="25000"/>
                  </a:schemeClr>
                </a:solidFill>
                <a:effectLst/>
              </a:rPr>
              <a:t>K</a:t>
            </a:r>
            <a:r>
              <a:rPr lang="en-US" sz="1500" spc="-20" dirty="0">
                <a:solidFill>
                  <a:schemeClr val="tx1">
                    <a:lumMod val="75000"/>
                    <a:lumOff val="25000"/>
                  </a:schemeClr>
                </a:solidFill>
                <a:effectLst/>
              </a:rPr>
              <a:t> </a:t>
            </a:r>
            <a:r>
              <a:rPr lang="en-US" sz="1500" spc="5" dirty="0">
                <a:solidFill>
                  <a:schemeClr val="tx1">
                    <a:lumMod val="75000"/>
                    <a:lumOff val="25000"/>
                  </a:schemeClr>
                </a:solidFill>
                <a:effectLst/>
              </a:rPr>
              <a:t>P</a:t>
            </a:r>
            <a:r>
              <a:rPr lang="en-US" sz="1500" spc="-5" dirty="0">
                <a:solidFill>
                  <a:schemeClr val="tx1">
                    <a:lumMod val="75000"/>
                    <a:lumOff val="25000"/>
                  </a:schemeClr>
                </a:solidFill>
                <a:effectLst/>
              </a:rPr>
              <a:t>r</a:t>
            </a:r>
            <a:r>
              <a:rPr lang="en-US" sz="1500" spc="5" dirty="0">
                <a:solidFill>
                  <a:schemeClr val="tx1">
                    <a:lumMod val="75000"/>
                    <a:lumOff val="25000"/>
                  </a:schemeClr>
                </a:solidFill>
                <a:effectLst/>
              </a:rPr>
              <a:t>o</a:t>
            </a:r>
            <a:r>
              <a:rPr lang="en-US" sz="1500" dirty="0">
                <a:solidFill>
                  <a:schemeClr val="tx1">
                    <a:lumMod val="75000"/>
                    <a:lumOff val="25000"/>
                  </a:schemeClr>
                </a:solidFill>
                <a:effectLst/>
              </a:rPr>
              <a:t>v</a:t>
            </a:r>
            <a:r>
              <a:rPr lang="en-US" sz="1500" spc="-15" dirty="0">
                <a:solidFill>
                  <a:schemeClr val="tx1">
                    <a:lumMod val="75000"/>
                    <a:lumOff val="25000"/>
                  </a:schemeClr>
                </a:solidFill>
                <a:effectLst/>
              </a:rPr>
              <a:t>i</a:t>
            </a:r>
            <a:r>
              <a:rPr lang="en-US" sz="1500" spc="5" dirty="0">
                <a:solidFill>
                  <a:schemeClr val="tx1">
                    <a:lumMod val="75000"/>
                    <a:lumOff val="25000"/>
                  </a:schemeClr>
                </a:solidFill>
                <a:effectLst/>
              </a:rPr>
              <a:t>de</a:t>
            </a:r>
            <a:r>
              <a:rPr lang="en-US" sz="1500" spc="-5" dirty="0">
                <a:solidFill>
                  <a:schemeClr val="tx1">
                    <a:lumMod val="75000"/>
                    <a:lumOff val="25000"/>
                  </a:schemeClr>
                </a:solidFill>
                <a:effectLst/>
              </a:rPr>
              <a:t>r</a:t>
            </a:r>
            <a:r>
              <a:rPr lang="en-US" sz="1500" dirty="0">
                <a:solidFill>
                  <a:schemeClr val="tx1">
                    <a:lumMod val="75000"/>
                    <a:lumOff val="25000"/>
                  </a:schemeClr>
                </a:solidFill>
                <a:effectLst/>
              </a:rPr>
              <a:t>s </a:t>
            </a:r>
            <a:r>
              <a:rPr lang="en-US" sz="1500" spc="5" dirty="0">
                <a:solidFill>
                  <a:schemeClr val="tx1">
                    <a:lumMod val="75000"/>
                    <a:lumOff val="25000"/>
                  </a:schemeClr>
                </a:solidFill>
                <a:effectLst/>
              </a:rPr>
              <a:t>a</a:t>
            </a:r>
            <a:r>
              <a:rPr lang="en-US" sz="1500" dirty="0">
                <a:solidFill>
                  <a:schemeClr val="tx1">
                    <a:lumMod val="75000"/>
                    <a:lumOff val="25000"/>
                  </a:schemeClr>
                </a:solidFill>
                <a:effectLst/>
              </a:rPr>
              <a:t>ck</a:t>
            </a:r>
            <a:r>
              <a:rPr lang="en-US" sz="1500" spc="5" dirty="0">
                <a:solidFill>
                  <a:schemeClr val="tx1">
                    <a:lumMod val="75000"/>
                    <a:lumOff val="25000"/>
                  </a:schemeClr>
                </a:solidFill>
                <a:effectLst/>
              </a:rPr>
              <a:t>n</a:t>
            </a:r>
            <a:r>
              <a:rPr lang="en-US" sz="1500" spc="10" dirty="0">
                <a:solidFill>
                  <a:schemeClr val="tx1">
                    <a:lumMod val="75000"/>
                    <a:lumOff val="25000"/>
                  </a:schemeClr>
                </a:solidFill>
                <a:effectLst/>
              </a:rPr>
              <a:t>o</a:t>
            </a:r>
            <a:r>
              <a:rPr lang="en-US" sz="1500" spc="-15" dirty="0">
                <a:solidFill>
                  <a:schemeClr val="tx1">
                    <a:lumMod val="75000"/>
                    <a:lumOff val="25000"/>
                  </a:schemeClr>
                </a:solidFill>
                <a:effectLst/>
              </a:rPr>
              <a:t>w</a:t>
            </a:r>
            <a:r>
              <a:rPr lang="en-US" sz="1500" dirty="0">
                <a:solidFill>
                  <a:schemeClr val="tx1">
                    <a:lumMod val="75000"/>
                    <a:lumOff val="25000"/>
                  </a:schemeClr>
                </a:solidFill>
                <a:effectLst/>
              </a:rPr>
              <a:t>l</a:t>
            </a:r>
            <a:r>
              <a:rPr lang="en-US" sz="1500" spc="5" dirty="0">
                <a:solidFill>
                  <a:schemeClr val="tx1">
                    <a:lumMod val="75000"/>
                    <a:lumOff val="25000"/>
                  </a:schemeClr>
                </a:solidFill>
                <a:effectLst/>
              </a:rPr>
              <a:t>ed</a:t>
            </a:r>
            <a:r>
              <a:rPr lang="en-US" sz="1500" spc="-5" dirty="0">
                <a:solidFill>
                  <a:schemeClr val="tx1">
                    <a:lumMod val="75000"/>
                    <a:lumOff val="25000"/>
                  </a:schemeClr>
                </a:solidFill>
                <a:effectLst/>
              </a:rPr>
              <a:t>g</a:t>
            </a:r>
            <a:r>
              <a:rPr lang="en-US" sz="1500" dirty="0">
                <a:solidFill>
                  <a:schemeClr val="tx1">
                    <a:lumMod val="75000"/>
                    <a:lumOff val="25000"/>
                  </a:schemeClr>
                </a:solidFill>
                <a:effectLst/>
              </a:rPr>
              <a:t>e</a:t>
            </a:r>
            <a:r>
              <a:rPr lang="en-US" sz="1500" spc="-15" dirty="0">
                <a:solidFill>
                  <a:schemeClr val="tx1">
                    <a:lumMod val="75000"/>
                    <a:lumOff val="25000"/>
                  </a:schemeClr>
                </a:solidFill>
                <a:effectLst/>
              </a:rPr>
              <a:t> </a:t>
            </a:r>
            <a:r>
              <a:rPr lang="en-US" sz="1500" dirty="0">
                <a:solidFill>
                  <a:schemeClr val="tx1">
                    <a:lumMod val="75000"/>
                    <a:lumOff val="25000"/>
                  </a:schemeClr>
                </a:solidFill>
                <a:effectLst/>
              </a:rPr>
              <a:t>t</a:t>
            </a:r>
            <a:r>
              <a:rPr lang="en-US" sz="1500" spc="5" dirty="0">
                <a:solidFill>
                  <a:schemeClr val="tx1">
                    <a:lumMod val="75000"/>
                    <a:lumOff val="25000"/>
                  </a:schemeClr>
                </a:solidFill>
                <a:effectLst/>
              </a:rPr>
              <a:t>ha</a:t>
            </a:r>
            <a:r>
              <a:rPr lang="en-US" sz="1500" dirty="0">
                <a:solidFill>
                  <a:schemeClr val="tx1">
                    <a:lumMod val="75000"/>
                    <a:lumOff val="25000"/>
                  </a:schemeClr>
                </a:solidFill>
                <a:effectLst/>
              </a:rPr>
              <a:t>t</a:t>
            </a:r>
            <a:r>
              <a:rPr lang="en-US" sz="1500" spc="15" dirty="0">
                <a:solidFill>
                  <a:schemeClr val="tx1">
                    <a:lumMod val="75000"/>
                    <a:lumOff val="25000"/>
                  </a:schemeClr>
                </a:solidFill>
                <a:effectLst/>
              </a:rPr>
              <a:t> </a:t>
            </a:r>
            <a:r>
              <a:rPr lang="en-US" sz="1500" spc="-10" dirty="0">
                <a:solidFill>
                  <a:schemeClr val="tx1">
                    <a:lumMod val="75000"/>
                    <a:lumOff val="25000"/>
                  </a:schemeClr>
                </a:solidFill>
                <a:effectLst/>
              </a:rPr>
              <a:t>t</a:t>
            </a:r>
            <a:r>
              <a:rPr lang="en-US" sz="1500" spc="5" dirty="0">
                <a:solidFill>
                  <a:schemeClr val="tx1">
                    <a:lumMod val="75000"/>
                    <a:lumOff val="25000"/>
                  </a:schemeClr>
                </a:solidFill>
                <a:effectLst/>
              </a:rPr>
              <a:t>h</a:t>
            </a:r>
            <a:r>
              <a:rPr lang="en-US" sz="1500" dirty="0">
                <a:solidFill>
                  <a:schemeClr val="tx1">
                    <a:lumMod val="75000"/>
                    <a:lumOff val="25000"/>
                  </a:schemeClr>
                </a:solidFill>
                <a:effectLst/>
              </a:rPr>
              <a:t>e</a:t>
            </a:r>
            <a:r>
              <a:rPr lang="en-US" sz="1500" spc="20" dirty="0">
                <a:solidFill>
                  <a:schemeClr val="tx1">
                    <a:lumMod val="75000"/>
                    <a:lumOff val="25000"/>
                  </a:schemeClr>
                </a:solidFill>
                <a:effectLst/>
              </a:rPr>
              <a:t> </a:t>
            </a:r>
            <a:r>
              <a:rPr lang="en-US" sz="1500" dirty="0">
                <a:solidFill>
                  <a:schemeClr val="tx1">
                    <a:lumMod val="75000"/>
                    <a:lumOff val="25000"/>
                  </a:schemeClr>
                </a:solidFill>
                <a:effectLst/>
              </a:rPr>
              <a:t>C</a:t>
            </a:r>
            <a:r>
              <a:rPr lang="en-US" sz="1500" spc="5" dirty="0">
                <a:solidFill>
                  <a:schemeClr val="tx1">
                    <a:lumMod val="75000"/>
                    <a:lumOff val="25000"/>
                  </a:schemeClr>
                </a:solidFill>
                <a:effectLst/>
              </a:rPr>
              <a:t>oa</a:t>
            </a:r>
            <a:r>
              <a:rPr lang="en-US" sz="1500" dirty="0">
                <a:solidFill>
                  <a:schemeClr val="tx1">
                    <a:lumMod val="75000"/>
                    <a:lumOff val="25000"/>
                  </a:schemeClr>
                </a:solidFill>
                <a:effectLst/>
              </a:rPr>
              <a:t>l</a:t>
            </a:r>
            <a:r>
              <a:rPr lang="en-US" sz="1500" spc="-5" dirty="0">
                <a:solidFill>
                  <a:schemeClr val="tx1">
                    <a:lumMod val="75000"/>
                    <a:lumOff val="25000"/>
                  </a:schemeClr>
                </a:solidFill>
                <a:effectLst/>
              </a:rPr>
              <a:t>i</a:t>
            </a:r>
            <a:r>
              <a:rPr lang="en-US" sz="1500" dirty="0">
                <a:solidFill>
                  <a:schemeClr val="tx1">
                    <a:lumMod val="75000"/>
                    <a:lumOff val="25000"/>
                  </a:schemeClr>
                </a:solidFill>
                <a:effectLst/>
              </a:rPr>
              <a:t>t</a:t>
            </a:r>
            <a:r>
              <a:rPr lang="en-US" sz="1500" spc="-15" dirty="0">
                <a:solidFill>
                  <a:schemeClr val="tx1">
                    <a:lumMod val="75000"/>
                    <a:lumOff val="25000"/>
                  </a:schemeClr>
                </a:solidFill>
                <a:effectLst/>
              </a:rPr>
              <a:t>i</a:t>
            </a:r>
            <a:r>
              <a:rPr lang="en-US" sz="1500" spc="5" dirty="0">
                <a:solidFill>
                  <a:schemeClr val="tx1">
                    <a:lumMod val="75000"/>
                    <a:lumOff val="25000"/>
                  </a:schemeClr>
                </a:solidFill>
                <a:effectLst/>
              </a:rPr>
              <a:t>on</a:t>
            </a:r>
            <a:r>
              <a:rPr lang="en-US" sz="1500" dirty="0">
                <a:solidFill>
                  <a:schemeClr val="tx1">
                    <a:lumMod val="75000"/>
                    <a:lumOff val="25000"/>
                  </a:schemeClr>
                </a:solidFill>
                <a:effectLst/>
              </a:rPr>
              <a:t>,</a:t>
            </a:r>
            <a:r>
              <a:rPr lang="en-US" sz="1500" spc="5" dirty="0">
                <a:solidFill>
                  <a:schemeClr val="tx1">
                    <a:lumMod val="75000"/>
                    <a:lumOff val="25000"/>
                  </a:schemeClr>
                </a:solidFill>
                <a:effectLst/>
              </a:rPr>
              <a:t> </a:t>
            </a:r>
            <a:r>
              <a:rPr lang="en-US" sz="1500" dirty="0">
                <a:solidFill>
                  <a:schemeClr val="tx1">
                    <a:lumMod val="75000"/>
                    <a:lumOff val="25000"/>
                  </a:schemeClr>
                </a:solidFill>
                <a:effectLst/>
              </a:rPr>
              <a:t>t</a:t>
            </a:r>
            <a:r>
              <a:rPr lang="en-US" sz="1500" spc="5" dirty="0">
                <a:solidFill>
                  <a:schemeClr val="tx1">
                    <a:lumMod val="75000"/>
                    <a:lumOff val="25000"/>
                  </a:schemeClr>
                </a:solidFill>
                <a:effectLst/>
              </a:rPr>
              <a:t>h</a:t>
            </a:r>
            <a:r>
              <a:rPr lang="en-US" sz="1500" dirty="0">
                <a:solidFill>
                  <a:schemeClr val="tx1">
                    <a:lumMod val="75000"/>
                    <a:lumOff val="25000"/>
                  </a:schemeClr>
                </a:solidFill>
                <a:effectLst/>
              </a:rPr>
              <a:t>e</a:t>
            </a:r>
            <a:r>
              <a:rPr lang="en-US" sz="1500" spc="10" dirty="0">
                <a:solidFill>
                  <a:schemeClr val="tx1">
                    <a:lumMod val="75000"/>
                    <a:lumOff val="25000"/>
                  </a:schemeClr>
                </a:solidFill>
                <a:effectLst/>
              </a:rPr>
              <a:t> </a:t>
            </a:r>
            <a:r>
              <a:rPr lang="en-US" sz="1500" spc="-10" dirty="0">
                <a:solidFill>
                  <a:schemeClr val="tx1">
                    <a:lumMod val="75000"/>
                    <a:lumOff val="25000"/>
                  </a:schemeClr>
                </a:solidFill>
                <a:effectLst/>
              </a:rPr>
              <a:t>O</a:t>
            </a:r>
            <a:r>
              <a:rPr lang="en-US" sz="1500" dirty="0">
                <a:solidFill>
                  <a:schemeClr val="tx1">
                    <a:lumMod val="75000"/>
                    <a:lumOff val="25000"/>
                  </a:schemeClr>
                </a:solidFill>
                <a:effectLst/>
              </a:rPr>
              <a:t>f</a:t>
            </a:r>
            <a:r>
              <a:rPr lang="en-US" sz="1500" spc="15" dirty="0">
                <a:solidFill>
                  <a:schemeClr val="tx1">
                    <a:lumMod val="75000"/>
                    <a:lumOff val="25000"/>
                  </a:schemeClr>
                </a:solidFill>
                <a:effectLst/>
              </a:rPr>
              <a:t>f</a:t>
            </a:r>
            <a:r>
              <a:rPr lang="en-US" sz="1500" spc="-15" dirty="0">
                <a:solidFill>
                  <a:schemeClr val="tx1">
                    <a:lumMod val="75000"/>
                    <a:lumOff val="25000"/>
                  </a:schemeClr>
                </a:solidFill>
                <a:effectLst/>
              </a:rPr>
              <a:t>i</a:t>
            </a:r>
            <a:r>
              <a:rPr lang="en-US" sz="1500" spc="-10" dirty="0">
                <a:solidFill>
                  <a:schemeClr val="tx1">
                    <a:lumMod val="75000"/>
                    <a:lumOff val="25000"/>
                  </a:schemeClr>
                </a:solidFill>
                <a:effectLst/>
              </a:rPr>
              <a:t>c</a:t>
            </a:r>
            <a:r>
              <a:rPr lang="en-US" sz="1500" dirty="0">
                <a:solidFill>
                  <a:schemeClr val="tx1">
                    <a:lumMod val="75000"/>
                    <a:lumOff val="25000"/>
                  </a:schemeClr>
                </a:solidFill>
                <a:effectLst/>
              </a:rPr>
              <a:t>e</a:t>
            </a:r>
            <a:r>
              <a:rPr lang="en-US" sz="1500" spc="20" dirty="0">
                <a:solidFill>
                  <a:schemeClr val="tx1">
                    <a:lumMod val="75000"/>
                    <a:lumOff val="25000"/>
                  </a:schemeClr>
                </a:solidFill>
                <a:effectLst/>
              </a:rPr>
              <a:t> </a:t>
            </a:r>
            <a:r>
              <a:rPr lang="en-US" sz="1500" spc="-5" dirty="0">
                <a:solidFill>
                  <a:schemeClr val="tx1">
                    <a:lumMod val="75000"/>
                    <a:lumOff val="25000"/>
                  </a:schemeClr>
                </a:solidFill>
                <a:effectLst/>
              </a:rPr>
              <a:t>o</a:t>
            </a:r>
            <a:r>
              <a:rPr lang="en-US" sz="1500" dirty="0">
                <a:solidFill>
                  <a:schemeClr val="tx1">
                    <a:lumMod val="75000"/>
                    <a:lumOff val="25000"/>
                  </a:schemeClr>
                </a:solidFill>
                <a:effectLst/>
              </a:rPr>
              <a:t>f</a:t>
            </a:r>
            <a:r>
              <a:rPr lang="en-US" sz="1500" spc="25" dirty="0">
                <a:solidFill>
                  <a:schemeClr val="tx1">
                    <a:lumMod val="75000"/>
                    <a:lumOff val="25000"/>
                  </a:schemeClr>
                </a:solidFill>
                <a:effectLst/>
              </a:rPr>
              <a:t> </a:t>
            </a:r>
            <a:r>
              <a:rPr lang="en-US" sz="1500" dirty="0">
                <a:solidFill>
                  <a:schemeClr val="tx1">
                    <a:lumMod val="75000"/>
                    <a:lumOff val="25000"/>
                  </a:schemeClr>
                </a:solidFill>
                <a:effectLst/>
              </a:rPr>
              <a:t>E</a:t>
            </a:r>
            <a:r>
              <a:rPr lang="en-US" sz="1500" spc="5" dirty="0">
                <a:solidFill>
                  <a:schemeClr val="tx1">
                    <a:lumMod val="75000"/>
                    <a:lumOff val="25000"/>
                  </a:schemeClr>
                </a:solidFill>
                <a:effectLst/>
              </a:rPr>
              <a:t>a</a:t>
            </a:r>
            <a:r>
              <a:rPr lang="en-US" sz="1500" dirty="0">
                <a:solidFill>
                  <a:schemeClr val="tx1">
                    <a:lumMod val="75000"/>
                    <a:lumOff val="25000"/>
                  </a:schemeClr>
                </a:solidFill>
                <a:effectLst/>
              </a:rPr>
              <a:t>r</a:t>
            </a:r>
            <a:r>
              <a:rPr lang="en-US" sz="1500" spc="-5" dirty="0">
                <a:solidFill>
                  <a:schemeClr val="tx1">
                    <a:lumMod val="75000"/>
                    <a:lumOff val="25000"/>
                  </a:schemeClr>
                </a:solidFill>
                <a:effectLst/>
              </a:rPr>
              <a:t>l</a:t>
            </a:r>
            <a:r>
              <a:rPr lang="en-US" sz="1500" dirty="0">
                <a:solidFill>
                  <a:schemeClr val="tx1">
                    <a:lumMod val="75000"/>
                    <a:lumOff val="25000"/>
                  </a:schemeClr>
                </a:solidFill>
                <a:effectLst/>
              </a:rPr>
              <a:t>y </a:t>
            </a:r>
            <a:r>
              <a:rPr lang="en-US" sz="1500" spc="10" dirty="0">
                <a:solidFill>
                  <a:schemeClr val="tx1">
                    <a:lumMod val="75000"/>
                    <a:lumOff val="25000"/>
                  </a:schemeClr>
                </a:solidFill>
                <a:effectLst/>
              </a:rPr>
              <a:t>L</a:t>
            </a:r>
            <a:r>
              <a:rPr lang="en-US" sz="1500" spc="5" dirty="0">
                <a:solidFill>
                  <a:schemeClr val="tx1">
                    <a:lumMod val="75000"/>
                    <a:lumOff val="25000"/>
                  </a:schemeClr>
                </a:solidFill>
                <a:effectLst/>
              </a:rPr>
              <a:t>ea</a:t>
            </a:r>
            <a:r>
              <a:rPr lang="en-US" sz="1500" dirty="0">
                <a:solidFill>
                  <a:schemeClr val="tx1">
                    <a:lumMod val="75000"/>
                    <a:lumOff val="25000"/>
                  </a:schemeClr>
                </a:solidFill>
                <a:effectLst/>
              </a:rPr>
              <a:t>r</a:t>
            </a:r>
            <a:r>
              <a:rPr lang="en-US" sz="1500" spc="5" dirty="0">
                <a:solidFill>
                  <a:schemeClr val="tx1">
                    <a:lumMod val="75000"/>
                    <a:lumOff val="25000"/>
                  </a:schemeClr>
                </a:solidFill>
                <a:effectLst/>
              </a:rPr>
              <a:t>n</a:t>
            </a:r>
            <a:r>
              <a:rPr lang="en-US" sz="1500" dirty="0">
                <a:solidFill>
                  <a:schemeClr val="tx1">
                    <a:lumMod val="75000"/>
                    <a:lumOff val="25000"/>
                  </a:schemeClr>
                </a:solidFill>
                <a:effectLst/>
              </a:rPr>
              <a:t>i</a:t>
            </a:r>
            <a:r>
              <a:rPr lang="en-US" sz="1500" spc="5" dirty="0">
                <a:solidFill>
                  <a:schemeClr val="tx1">
                    <a:lumMod val="75000"/>
                    <a:lumOff val="25000"/>
                  </a:schemeClr>
                </a:solidFill>
                <a:effectLst/>
              </a:rPr>
              <a:t>n</a:t>
            </a:r>
            <a:r>
              <a:rPr lang="en-US" sz="1500" spc="-5" dirty="0">
                <a:solidFill>
                  <a:schemeClr val="tx1">
                    <a:lumMod val="75000"/>
                    <a:lumOff val="25000"/>
                  </a:schemeClr>
                </a:solidFill>
                <a:effectLst/>
              </a:rPr>
              <a:t>g</a:t>
            </a:r>
            <a:r>
              <a:rPr lang="en-US" sz="1500" dirty="0">
                <a:solidFill>
                  <a:schemeClr val="tx1">
                    <a:lumMod val="75000"/>
                    <a:lumOff val="25000"/>
                  </a:schemeClr>
                </a:solidFill>
                <a:effectLst/>
              </a:rPr>
              <a:t>,</a:t>
            </a:r>
            <a:r>
              <a:rPr lang="en-US" sz="1500" spc="-5" dirty="0">
                <a:solidFill>
                  <a:schemeClr val="tx1">
                    <a:lumMod val="75000"/>
                    <a:lumOff val="25000"/>
                  </a:schemeClr>
                </a:solidFill>
                <a:effectLst/>
              </a:rPr>
              <a:t> </a:t>
            </a:r>
            <a:r>
              <a:rPr lang="en-US" sz="1500" spc="5" dirty="0">
                <a:solidFill>
                  <a:schemeClr val="tx1">
                    <a:lumMod val="75000"/>
                    <a:lumOff val="25000"/>
                  </a:schemeClr>
                </a:solidFill>
                <a:effectLst/>
              </a:rPr>
              <a:t>an</a:t>
            </a:r>
            <a:r>
              <a:rPr lang="en-US" sz="1500" dirty="0">
                <a:solidFill>
                  <a:schemeClr val="tx1">
                    <a:lumMod val="75000"/>
                    <a:lumOff val="25000"/>
                  </a:schemeClr>
                </a:solidFill>
                <a:effectLst/>
              </a:rPr>
              <a:t>d</a:t>
            </a:r>
            <a:r>
              <a:rPr lang="en-US" sz="1500" spc="20" dirty="0">
                <a:solidFill>
                  <a:schemeClr val="tx1">
                    <a:lumMod val="75000"/>
                    <a:lumOff val="25000"/>
                  </a:schemeClr>
                </a:solidFill>
                <a:effectLst/>
              </a:rPr>
              <a:t> </a:t>
            </a:r>
            <a:r>
              <a:rPr lang="en-US" sz="1500" spc="5" dirty="0">
                <a:solidFill>
                  <a:schemeClr val="tx1">
                    <a:lumMod val="75000"/>
                    <a:lumOff val="25000"/>
                  </a:schemeClr>
                </a:solidFill>
                <a:effectLst/>
              </a:rPr>
              <a:t>o</a:t>
            </a:r>
            <a:r>
              <a:rPr lang="en-US" sz="1500" dirty="0">
                <a:solidFill>
                  <a:schemeClr val="tx1">
                    <a:lumMod val="75000"/>
                    <a:lumOff val="25000"/>
                  </a:schemeClr>
                </a:solidFill>
                <a:effectLst/>
              </a:rPr>
              <a:t>t</a:t>
            </a:r>
            <a:r>
              <a:rPr lang="en-US" sz="1500" spc="10" dirty="0">
                <a:solidFill>
                  <a:schemeClr val="tx1">
                    <a:lumMod val="75000"/>
                    <a:lumOff val="25000"/>
                  </a:schemeClr>
                </a:solidFill>
                <a:effectLst/>
              </a:rPr>
              <a:t>h</a:t>
            </a:r>
            <a:r>
              <a:rPr lang="en-US" sz="1500" spc="-5" dirty="0">
                <a:solidFill>
                  <a:schemeClr val="tx1">
                    <a:lumMod val="75000"/>
                    <a:lumOff val="25000"/>
                  </a:schemeClr>
                </a:solidFill>
                <a:effectLst/>
              </a:rPr>
              <a:t>e</a:t>
            </a:r>
            <a:r>
              <a:rPr lang="en-US" sz="1500" dirty="0">
                <a:solidFill>
                  <a:schemeClr val="tx1">
                    <a:lumMod val="75000"/>
                    <a:lumOff val="25000"/>
                  </a:schemeClr>
                </a:solidFill>
                <a:effectLst/>
              </a:rPr>
              <a:t>r l</a:t>
            </a:r>
            <a:r>
              <a:rPr lang="en-US" sz="1500" spc="5" dirty="0">
                <a:solidFill>
                  <a:schemeClr val="tx1">
                    <a:lumMod val="75000"/>
                    <a:lumOff val="25000"/>
                  </a:schemeClr>
                </a:solidFill>
                <a:effectLst/>
              </a:rPr>
              <a:t>o</a:t>
            </a:r>
            <a:r>
              <a:rPr lang="en-US" sz="1500" dirty="0">
                <a:solidFill>
                  <a:schemeClr val="tx1">
                    <a:lumMod val="75000"/>
                    <a:lumOff val="25000"/>
                  </a:schemeClr>
                </a:solidFill>
                <a:effectLst/>
              </a:rPr>
              <a:t>c</a:t>
            </a:r>
            <a:r>
              <a:rPr lang="en-US" sz="1500" spc="5" dirty="0">
                <a:solidFill>
                  <a:schemeClr val="tx1">
                    <a:lumMod val="75000"/>
                    <a:lumOff val="25000"/>
                  </a:schemeClr>
                </a:solidFill>
                <a:effectLst/>
              </a:rPr>
              <a:t>a</a:t>
            </a:r>
            <a:r>
              <a:rPr lang="en-US" sz="1500" dirty="0">
                <a:solidFill>
                  <a:schemeClr val="tx1">
                    <a:lumMod val="75000"/>
                    <a:lumOff val="25000"/>
                  </a:schemeClr>
                </a:solidFill>
                <a:effectLst/>
              </a:rPr>
              <a:t>l,</a:t>
            </a:r>
            <a:r>
              <a:rPr lang="en-US" sz="1500" spc="15" dirty="0">
                <a:solidFill>
                  <a:schemeClr val="tx1">
                    <a:lumMod val="75000"/>
                    <a:lumOff val="25000"/>
                  </a:schemeClr>
                </a:solidFill>
                <a:effectLst/>
              </a:rPr>
              <a:t> </a:t>
            </a:r>
            <a:r>
              <a:rPr lang="en-US" sz="1500" dirty="0">
                <a:solidFill>
                  <a:schemeClr val="tx1">
                    <a:lumMod val="75000"/>
                    <a:lumOff val="25000"/>
                  </a:schemeClr>
                </a:solidFill>
                <a:effectLst/>
              </a:rPr>
              <a:t>st</a:t>
            </a:r>
            <a:r>
              <a:rPr lang="en-US" sz="1500" spc="-5" dirty="0">
                <a:solidFill>
                  <a:schemeClr val="tx1">
                    <a:lumMod val="75000"/>
                    <a:lumOff val="25000"/>
                  </a:schemeClr>
                </a:solidFill>
                <a:effectLst/>
              </a:rPr>
              <a:t>a</a:t>
            </a:r>
            <a:r>
              <a:rPr lang="en-US" sz="1500" dirty="0">
                <a:solidFill>
                  <a:schemeClr val="tx1">
                    <a:lumMod val="75000"/>
                    <a:lumOff val="25000"/>
                  </a:schemeClr>
                </a:solidFill>
                <a:effectLst/>
              </a:rPr>
              <a:t>te</a:t>
            </a:r>
            <a:r>
              <a:rPr lang="en-US" sz="1500" spc="5" dirty="0">
                <a:solidFill>
                  <a:schemeClr val="tx1">
                    <a:lumMod val="75000"/>
                    <a:lumOff val="25000"/>
                  </a:schemeClr>
                </a:solidFill>
                <a:effectLst/>
              </a:rPr>
              <a:t> </a:t>
            </a:r>
            <a:r>
              <a:rPr lang="en-US" sz="1500" spc="-5" dirty="0">
                <a:solidFill>
                  <a:schemeClr val="tx1">
                    <a:lumMod val="75000"/>
                    <a:lumOff val="25000"/>
                  </a:schemeClr>
                </a:solidFill>
                <a:effectLst/>
              </a:rPr>
              <a:t>a</a:t>
            </a:r>
            <a:r>
              <a:rPr lang="en-US" sz="1500" spc="5" dirty="0">
                <a:solidFill>
                  <a:schemeClr val="tx1">
                    <a:lumMod val="75000"/>
                    <a:lumOff val="25000"/>
                  </a:schemeClr>
                </a:solidFill>
                <a:effectLst/>
              </a:rPr>
              <a:t>n</a:t>
            </a:r>
            <a:r>
              <a:rPr lang="en-US" sz="1500" dirty="0">
                <a:solidFill>
                  <a:schemeClr val="tx1">
                    <a:lumMod val="75000"/>
                    <a:lumOff val="25000"/>
                  </a:schemeClr>
                </a:solidFill>
                <a:effectLst/>
              </a:rPr>
              <a:t>d</a:t>
            </a:r>
            <a:r>
              <a:rPr lang="en-US" sz="1500" spc="20" dirty="0">
                <a:solidFill>
                  <a:schemeClr val="tx1">
                    <a:lumMod val="75000"/>
                    <a:lumOff val="25000"/>
                  </a:schemeClr>
                </a:solidFill>
                <a:effectLst/>
              </a:rPr>
              <a:t> </a:t>
            </a:r>
            <a:r>
              <a:rPr lang="en-US" sz="1500" dirty="0">
                <a:solidFill>
                  <a:schemeClr val="tx1">
                    <a:lumMod val="75000"/>
                    <a:lumOff val="25000"/>
                  </a:schemeClr>
                </a:solidFill>
                <a:effectLst/>
              </a:rPr>
              <a:t>f</a:t>
            </a:r>
            <a:r>
              <a:rPr lang="en-US" sz="1500" spc="-5" dirty="0">
                <a:solidFill>
                  <a:schemeClr val="tx1">
                    <a:lumMod val="75000"/>
                    <a:lumOff val="25000"/>
                  </a:schemeClr>
                </a:solidFill>
                <a:effectLst/>
              </a:rPr>
              <a:t>e</a:t>
            </a:r>
            <a:r>
              <a:rPr lang="en-US" sz="1500" spc="5" dirty="0">
                <a:solidFill>
                  <a:schemeClr val="tx1">
                    <a:lumMod val="75000"/>
                    <a:lumOff val="25000"/>
                  </a:schemeClr>
                </a:solidFill>
                <a:effectLst/>
              </a:rPr>
              <a:t>de</a:t>
            </a:r>
            <a:r>
              <a:rPr lang="en-US" sz="1500" dirty="0">
                <a:solidFill>
                  <a:schemeClr val="tx1">
                    <a:lumMod val="75000"/>
                    <a:lumOff val="25000"/>
                  </a:schemeClr>
                </a:solidFill>
                <a:effectLst/>
              </a:rPr>
              <a:t>ral</a:t>
            </a:r>
            <a:r>
              <a:rPr lang="en-US" sz="1500" spc="15" dirty="0">
                <a:solidFill>
                  <a:schemeClr val="tx1">
                    <a:lumMod val="75000"/>
                    <a:lumOff val="25000"/>
                  </a:schemeClr>
                </a:solidFill>
                <a:effectLst/>
              </a:rPr>
              <a:t> </a:t>
            </a:r>
            <a:r>
              <a:rPr lang="en-US" sz="1500" spc="5" dirty="0">
                <a:solidFill>
                  <a:schemeClr val="tx1">
                    <a:lumMod val="75000"/>
                    <a:lumOff val="25000"/>
                  </a:schemeClr>
                </a:solidFill>
                <a:effectLst/>
              </a:rPr>
              <a:t>o</a:t>
            </a:r>
            <a:r>
              <a:rPr lang="en-US" sz="1500" dirty="0">
                <a:solidFill>
                  <a:schemeClr val="tx1">
                    <a:lumMod val="75000"/>
                    <a:lumOff val="25000"/>
                  </a:schemeClr>
                </a:solidFill>
                <a:effectLst/>
              </a:rPr>
              <a:t>f</a:t>
            </a:r>
            <a:r>
              <a:rPr lang="en-US" sz="1500" spc="20" dirty="0">
                <a:solidFill>
                  <a:schemeClr val="tx1">
                    <a:lumMod val="75000"/>
                    <a:lumOff val="25000"/>
                  </a:schemeClr>
                </a:solidFill>
                <a:effectLst/>
              </a:rPr>
              <a:t>f</a:t>
            </a:r>
            <a:r>
              <a:rPr lang="en-US" sz="1500" dirty="0">
                <a:solidFill>
                  <a:schemeClr val="tx1">
                    <a:lumMod val="75000"/>
                    <a:lumOff val="25000"/>
                  </a:schemeClr>
                </a:solidFill>
                <a:effectLst/>
              </a:rPr>
              <a:t>ic</a:t>
            </a:r>
            <a:r>
              <a:rPr lang="en-US" sz="1500" spc="-15" dirty="0">
                <a:solidFill>
                  <a:schemeClr val="tx1">
                    <a:lumMod val="75000"/>
                    <a:lumOff val="25000"/>
                  </a:schemeClr>
                </a:solidFill>
                <a:effectLst/>
              </a:rPr>
              <a:t>i</a:t>
            </a:r>
            <a:r>
              <a:rPr lang="en-US" sz="1500" spc="5" dirty="0">
                <a:solidFill>
                  <a:schemeClr val="tx1">
                    <a:lumMod val="75000"/>
                    <a:lumOff val="25000"/>
                  </a:schemeClr>
                </a:solidFill>
                <a:effectLst/>
              </a:rPr>
              <a:t>a</a:t>
            </a:r>
            <a:r>
              <a:rPr lang="en-US" sz="1500" dirty="0">
                <a:solidFill>
                  <a:schemeClr val="tx1">
                    <a:lumMod val="75000"/>
                    <a:lumOff val="25000"/>
                  </a:schemeClr>
                </a:solidFill>
                <a:effectLst/>
              </a:rPr>
              <a:t>ls</a:t>
            </a:r>
            <a:r>
              <a:rPr lang="en-US" sz="1500" spc="15" dirty="0">
                <a:solidFill>
                  <a:schemeClr val="tx1">
                    <a:lumMod val="75000"/>
                    <a:lumOff val="25000"/>
                  </a:schemeClr>
                </a:solidFill>
                <a:effectLst/>
              </a:rPr>
              <a:t> </a:t>
            </a:r>
            <a:r>
              <a:rPr lang="en-US" sz="1500" spc="5" dirty="0">
                <a:solidFill>
                  <a:schemeClr val="tx1">
                    <a:lumMod val="75000"/>
                    <a:lumOff val="25000"/>
                  </a:schemeClr>
                </a:solidFill>
                <a:effectLst/>
              </a:rPr>
              <a:t>ha</a:t>
            </a:r>
            <a:r>
              <a:rPr lang="en-US" sz="1500" spc="-10" dirty="0">
                <a:solidFill>
                  <a:schemeClr val="tx1">
                    <a:lumMod val="75000"/>
                    <a:lumOff val="25000"/>
                  </a:schemeClr>
                </a:solidFill>
                <a:effectLst/>
              </a:rPr>
              <a:t>v</a:t>
            </a:r>
            <a:r>
              <a:rPr lang="en-US" sz="1500" dirty="0">
                <a:solidFill>
                  <a:schemeClr val="tx1">
                    <a:lumMod val="75000"/>
                    <a:lumOff val="25000"/>
                  </a:schemeClr>
                </a:solidFill>
                <a:effectLst/>
              </a:rPr>
              <a:t>e</a:t>
            </a:r>
            <a:r>
              <a:rPr lang="en-US" sz="1500" spc="10" dirty="0">
                <a:solidFill>
                  <a:schemeClr val="tx1">
                    <a:lumMod val="75000"/>
                    <a:lumOff val="25000"/>
                  </a:schemeClr>
                </a:solidFill>
                <a:effectLst/>
              </a:rPr>
              <a:t> </a:t>
            </a:r>
            <a:r>
              <a:rPr lang="en-US" sz="1500" spc="-10" dirty="0">
                <a:solidFill>
                  <a:schemeClr val="tx1">
                    <a:lumMod val="75000"/>
                    <a:lumOff val="25000"/>
                  </a:schemeClr>
                </a:solidFill>
                <a:effectLst/>
              </a:rPr>
              <a:t>t</a:t>
            </a:r>
            <a:r>
              <a:rPr lang="en-US" sz="1500" spc="5" dirty="0">
                <a:solidFill>
                  <a:schemeClr val="tx1">
                    <a:lumMod val="75000"/>
                    <a:lumOff val="25000"/>
                  </a:schemeClr>
                </a:solidFill>
                <a:effectLst/>
              </a:rPr>
              <a:t>h</a:t>
            </a:r>
            <a:r>
              <a:rPr lang="en-US" sz="1500" dirty="0">
                <a:solidFill>
                  <a:schemeClr val="tx1">
                    <a:lumMod val="75000"/>
                    <a:lumOff val="25000"/>
                  </a:schemeClr>
                </a:solidFill>
                <a:effectLst/>
              </a:rPr>
              <a:t>e</a:t>
            </a:r>
            <a:r>
              <a:rPr lang="en-US" sz="1500" spc="20" dirty="0">
                <a:solidFill>
                  <a:schemeClr val="tx1">
                    <a:lumMod val="75000"/>
                    <a:lumOff val="25000"/>
                  </a:schemeClr>
                </a:solidFill>
                <a:effectLst/>
              </a:rPr>
              <a:t> </a:t>
            </a:r>
            <a:r>
              <a:rPr lang="en-US" sz="1500" dirty="0">
                <a:solidFill>
                  <a:schemeClr val="tx1">
                    <a:lumMod val="75000"/>
                    <a:lumOff val="25000"/>
                  </a:schemeClr>
                </a:solidFill>
                <a:effectLst/>
              </a:rPr>
              <a:t>r</a:t>
            </a:r>
            <a:r>
              <a:rPr lang="en-US" sz="1500" spc="-5" dirty="0">
                <a:solidFill>
                  <a:schemeClr val="tx1">
                    <a:lumMod val="75000"/>
                    <a:lumOff val="25000"/>
                  </a:schemeClr>
                </a:solidFill>
                <a:effectLst/>
              </a:rPr>
              <a:t>i</a:t>
            </a:r>
            <a:r>
              <a:rPr lang="en-US" sz="1500" spc="-20" dirty="0">
                <a:solidFill>
                  <a:schemeClr val="tx1">
                    <a:lumMod val="75000"/>
                    <a:lumOff val="25000"/>
                  </a:schemeClr>
                </a:solidFill>
                <a:effectLst/>
              </a:rPr>
              <a:t>g</a:t>
            </a:r>
            <a:r>
              <a:rPr lang="en-US" sz="1500" spc="5" dirty="0">
                <a:solidFill>
                  <a:schemeClr val="tx1">
                    <a:lumMod val="75000"/>
                    <a:lumOff val="25000"/>
                  </a:schemeClr>
                </a:solidFill>
                <a:effectLst/>
              </a:rPr>
              <a:t>h</a:t>
            </a:r>
            <a:r>
              <a:rPr lang="en-US" sz="1500" dirty="0">
                <a:solidFill>
                  <a:schemeClr val="tx1">
                    <a:lumMod val="75000"/>
                    <a:lumOff val="25000"/>
                  </a:schemeClr>
                </a:solidFill>
                <a:effectLst/>
              </a:rPr>
              <a:t>t</a:t>
            </a:r>
            <a:r>
              <a:rPr lang="en-US" sz="1500" spc="20" dirty="0">
                <a:solidFill>
                  <a:schemeClr val="tx1">
                    <a:lumMod val="75000"/>
                    <a:lumOff val="25000"/>
                  </a:schemeClr>
                </a:solidFill>
                <a:effectLst/>
              </a:rPr>
              <a:t> </a:t>
            </a:r>
            <a:r>
              <a:rPr lang="en-US" sz="1500" dirty="0">
                <a:solidFill>
                  <a:schemeClr val="tx1">
                    <a:lumMod val="75000"/>
                    <a:lumOff val="25000"/>
                  </a:schemeClr>
                </a:solidFill>
                <a:effectLst/>
              </a:rPr>
              <a:t>to</a:t>
            </a:r>
            <a:r>
              <a:rPr lang="en-US" sz="1500" spc="5" dirty="0">
                <a:solidFill>
                  <a:schemeClr val="tx1">
                    <a:lumMod val="75000"/>
                    <a:lumOff val="25000"/>
                  </a:schemeClr>
                </a:solidFill>
                <a:effectLst/>
              </a:rPr>
              <a:t> e</a:t>
            </a:r>
            <a:r>
              <a:rPr lang="en-US" sz="1500" spc="-10" dirty="0">
                <a:solidFill>
                  <a:schemeClr val="tx1">
                    <a:lumMod val="75000"/>
                    <a:lumOff val="25000"/>
                  </a:schemeClr>
                </a:solidFill>
                <a:effectLst/>
              </a:rPr>
              <a:t>x</a:t>
            </a:r>
            <a:r>
              <a:rPr lang="en-US" sz="1500" spc="5" dirty="0">
                <a:solidFill>
                  <a:schemeClr val="tx1">
                    <a:lumMod val="75000"/>
                    <a:lumOff val="25000"/>
                  </a:schemeClr>
                </a:solidFill>
                <a:effectLst/>
              </a:rPr>
              <a:t>am</a:t>
            </a:r>
            <a:r>
              <a:rPr lang="en-US" sz="1500" dirty="0">
                <a:solidFill>
                  <a:schemeClr val="tx1">
                    <a:lumMod val="75000"/>
                    <a:lumOff val="25000"/>
                  </a:schemeClr>
                </a:solidFill>
                <a:effectLst/>
              </a:rPr>
              <a:t>i</a:t>
            </a:r>
            <a:r>
              <a:rPr lang="en-US" sz="1500" spc="5" dirty="0">
                <a:solidFill>
                  <a:schemeClr val="tx1">
                    <a:lumMod val="75000"/>
                    <a:lumOff val="25000"/>
                  </a:schemeClr>
                </a:solidFill>
                <a:effectLst/>
              </a:rPr>
              <a:t>n</a:t>
            </a:r>
            <a:r>
              <a:rPr lang="en-US" sz="1500" dirty="0">
                <a:solidFill>
                  <a:schemeClr val="tx1">
                    <a:lumMod val="75000"/>
                    <a:lumOff val="25000"/>
                  </a:schemeClr>
                </a:solidFill>
                <a:effectLst/>
              </a:rPr>
              <a:t>e</a:t>
            </a:r>
            <a:r>
              <a:rPr lang="en-US" sz="1500" spc="5" dirty="0">
                <a:solidFill>
                  <a:schemeClr val="tx1">
                    <a:lumMod val="75000"/>
                    <a:lumOff val="25000"/>
                  </a:schemeClr>
                </a:solidFill>
                <a:effectLst/>
              </a:rPr>
              <a:t> an</a:t>
            </a:r>
            <a:r>
              <a:rPr lang="en-US" sz="1500" dirty="0">
                <a:solidFill>
                  <a:schemeClr val="tx1">
                    <a:lumMod val="75000"/>
                    <a:lumOff val="25000"/>
                  </a:schemeClr>
                </a:solidFill>
                <a:effectLst/>
              </a:rPr>
              <a:t>y </a:t>
            </a:r>
            <a:r>
              <a:rPr lang="en-US" sz="1500" spc="5" dirty="0">
                <a:solidFill>
                  <a:schemeClr val="tx1">
                    <a:lumMod val="75000"/>
                    <a:lumOff val="25000"/>
                  </a:schemeClr>
                </a:solidFill>
                <a:effectLst/>
              </a:rPr>
              <a:t>d</a:t>
            </a:r>
            <a:r>
              <a:rPr lang="en-US" sz="1500" spc="-5" dirty="0">
                <a:solidFill>
                  <a:schemeClr val="tx1">
                    <a:lumMod val="75000"/>
                    <a:lumOff val="25000"/>
                  </a:schemeClr>
                </a:solidFill>
                <a:effectLst/>
              </a:rPr>
              <a:t>o</a:t>
            </a:r>
            <a:r>
              <a:rPr lang="en-US" sz="1500" dirty="0">
                <a:solidFill>
                  <a:schemeClr val="tx1">
                    <a:lumMod val="75000"/>
                    <a:lumOff val="25000"/>
                  </a:schemeClr>
                </a:solidFill>
                <a:effectLst/>
              </a:rPr>
              <a:t>c</a:t>
            </a:r>
            <a:r>
              <a:rPr lang="en-US" sz="1500" spc="-5" dirty="0">
                <a:solidFill>
                  <a:schemeClr val="tx1">
                    <a:lumMod val="75000"/>
                    <a:lumOff val="25000"/>
                  </a:schemeClr>
                </a:solidFill>
                <a:effectLst/>
              </a:rPr>
              <a:t>um</a:t>
            </a:r>
            <a:r>
              <a:rPr lang="en-US" sz="1500" spc="5" dirty="0">
                <a:solidFill>
                  <a:schemeClr val="tx1">
                    <a:lumMod val="75000"/>
                    <a:lumOff val="25000"/>
                  </a:schemeClr>
                </a:solidFill>
                <a:effectLst/>
              </a:rPr>
              <a:t>e</a:t>
            </a:r>
            <a:r>
              <a:rPr lang="en-US" sz="1500" spc="10" dirty="0">
                <a:solidFill>
                  <a:schemeClr val="tx1">
                    <a:lumMod val="75000"/>
                    <a:lumOff val="25000"/>
                  </a:schemeClr>
                </a:solidFill>
                <a:effectLst/>
              </a:rPr>
              <a:t>n</a:t>
            </a:r>
            <a:r>
              <a:rPr lang="en-US" sz="1500" dirty="0">
                <a:solidFill>
                  <a:schemeClr val="tx1">
                    <a:lumMod val="75000"/>
                    <a:lumOff val="25000"/>
                  </a:schemeClr>
                </a:solidFill>
                <a:effectLst/>
              </a:rPr>
              <a:t>ts</a:t>
            </a:r>
            <a:r>
              <a:rPr lang="en-US" sz="1500" spc="-10" dirty="0">
                <a:solidFill>
                  <a:schemeClr val="tx1">
                    <a:lumMod val="75000"/>
                    <a:lumOff val="25000"/>
                  </a:schemeClr>
                </a:solidFill>
                <a:effectLst/>
              </a:rPr>
              <a:t> </a:t>
            </a:r>
            <a:r>
              <a:rPr lang="en-US" sz="1500" spc="5" dirty="0">
                <a:solidFill>
                  <a:schemeClr val="tx1">
                    <a:lumMod val="75000"/>
                    <a:lumOff val="25000"/>
                  </a:schemeClr>
                </a:solidFill>
                <a:effectLst/>
              </a:rPr>
              <a:t>an</a:t>
            </a:r>
            <a:r>
              <a:rPr lang="en-US" sz="1500" dirty="0">
                <a:solidFill>
                  <a:schemeClr val="tx1">
                    <a:lumMod val="75000"/>
                    <a:lumOff val="25000"/>
                  </a:schemeClr>
                </a:solidFill>
                <a:effectLst/>
              </a:rPr>
              <a:t>d</a:t>
            </a:r>
            <a:r>
              <a:rPr lang="en-US" sz="1500" spc="20" dirty="0">
                <a:solidFill>
                  <a:schemeClr val="tx1">
                    <a:lumMod val="75000"/>
                    <a:lumOff val="25000"/>
                  </a:schemeClr>
                </a:solidFill>
                <a:effectLst/>
              </a:rPr>
              <a:t> </a:t>
            </a:r>
            <a:r>
              <a:rPr lang="en-US" sz="1500" dirty="0">
                <a:solidFill>
                  <a:schemeClr val="tx1">
                    <a:lumMod val="75000"/>
                    <a:lumOff val="25000"/>
                  </a:schemeClr>
                </a:solidFill>
                <a:effectLst/>
              </a:rPr>
              <a:t>r</a:t>
            </a:r>
            <a:r>
              <a:rPr lang="en-US" sz="1500" spc="5" dirty="0">
                <a:solidFill>
                  <a:schemeClr val="tx1">
                    <a:lumMod val="75000"/>
                    <a:lumOff val="25000"/>
                  </a:schemeClr>
                </a:solidFill>
                <a:effectLst/>
              </a:rPr>
              <a:t>e</a:t>
            </a:r>
            <a:r>
              <a:rPr lang="en-US" sz="1500" dirty="0">
                <a:solidFill>
                  <a:schemeClr val="tx1">
                    <a:lumMod val="75000"/>
                    <a:lumOff val="25000"/>
                  </a:schemeClr>
                </a:solidFill>
                <a:effectLst/>
              </a:rPr>
              <a:t>c</a:t>
            </a:r>
            <a:r>
              <a:rPr lang="en-US" sz="1500" spc="5" dirty="0">
                <a:solidFill>
                  <a:schemeClr val="tx1">
                    <a:lumMod val="75000"/>
                    <a:lumOff val="25000"/>
                  </a:schemeClr>
                </a:solidFill>
                <a:effectLst/>
              </a:rPr>
              <a:t>o</a:t>
            </a:r>
            <a:r>
              <a:rPr lang="en-US" sz="1500" spc="-15" dirty="0">
                <a:solidFill>
                  <a:schemeClr val="tx1">
                    <a:lumMod val="75000"/>
                    <a:lumOff val="25000"/>
                  </a:schemeClr>
                </a:solidFill>
                <a:effectLst/>
              </a:rPr>
              <a:t>r</a:t>
            </a:r>
            <a:r>
              <a:rPr lang="en-US" sz="1500" spc="5" dirty="0">
                <a:solidFill>
                  <a:schemeClr val="tx1">
                    <a:lumMod val="75000"/>
                    <a:lumOff val="25000"/>
                  </a:schemeClr>
                </a:solidFill>
                <a:effectLst/>
              </a:rPr>
              <a:t>d</a:t>
            </a:r>
            <a:r>
              <a:rPr lang="en-US" sz="1500" dirty="0">
                <a:solidFill>
                  <a:schemeClr val="tx1">
                    <a:lumMod val="75000"/>
                    <a:lumOff val="25000"/>
                  </a:schemeClr>
                </a:solidFill>
                <a:effectLst/>
              </a:rPr>
              <a:t>s t</a:t>
            </a:r>
            <a:r>
              <a:rPr lang="en-US" sz="1500" spc="5" dirty="0">
                <a:solidFill>
                  <a:schemeClr val="tx1">
                    <a:lumMod val="75000"/>
                    <a:lumOff val="25000"/>
                  </a:schemeClr>
                </a:solidFill>
                <a:effectLst/>
              </a:rPr>
              <a:t>h</a:t>
            </a:r>
            <a:r>
              <a:rPr lang="en-US" sz="1500" spc="-5" dirty="0">
                <a:solidFill>
                  <a:schemeClr val="tx1">
                    <a:lumMod val="75000"/>
                    <a:lumOff val="25000"/>
                  </a:schemeClr>
                </a:solidFill>
                <a:effectLst/>
              </a:rPr>
              <a:t>a</a:t>
            </a:r>
            <a:r>
              <a:rPr lang="en-US" sz="1500" dirty="0">
                <a:solidFill>
                  <a:schemeClr val="tx1">
                    <a:lumMod val="75000"/>
                    <a:lumOff val="25000"/>
                  </a:schemeClr>
                </a:solidFill>
                <a:effectLst/>
              </a:rPr>
              <a:t>t</a:t>
            </a:r>
            <a:r>
              <a:rPr lang="en-US" sz="1500" spc="100" dirty="0">
                <a:solidFill>
                  <a:schemeClr val="tx1">
                    <a:lumMod val="75000"/>
                    <a:lumOff val="25000"/>
                  </a:schemeClr>
                </a:solidFill>
                <a:effectLst/>
              </a:rPr>
              <a:t> </a:t>
            </a:r>
            <a:r>
              <a:rPr lang="en-US" sz="1500" dirty="0">
                <a:solidFill>
                  <a:schemeClr val="tx1">
                    <a:lumMod val="75000"/>
                    <a:lumOff val="25000"/>
                  </a:schemeClr>
                </a:solidFill>
                <a:effectLst/>
              </a:rPr>
              <a:t>c</a:t>
            </a:r>
            <a:r>
              <a:rPr lang="en-US" sz="1500" spc="5" dirty="0">
                <a:solidFill>
                  <a:schemeClr val="tx1">
                    <a:lumMod val="75000"/>
                    <a:lumOff val="25000"/>
                  </a:schemeClr>
                </a:solidFill>
                <a:effectLst/>
              </a:rPr>
              <a:t>on</a:t>
            </a:r>
            <a:r>
              <a:rPr lang="en-US" sz="1500" dirty="0">
                <a:solidFill>
                  <a:schemeClr val="tx1">
                    <a:lumMod val="75000"/>
                    <a:lumOff val="25000"/>
                  </a:schemeClr>
                </a:solidFill>
                <a:effectLst/>
              </a:rPr>
              <a:t>t</a:t>
            </a:r>
            <a:r>
              <a:rPr lang="en-US" sz="1500" spc="5" dirty="0">
                <a:solidFill>
                  <a:schemeClr val="tx1">
                    <a:lumMod val="75000"/>
                    <a:lumOff val="25000"/>
                  </a:schemeClr>
                </a:solidFill>
                <a:effectLst/>
              </a:rPr>
              <a:t>a</a:t>
            </a:r>
            <a:r>
              <a:rPr lang="en-US" sz="1500" dirty="0">
                <a:solidFill>
                  <a:schemeClr val="tx1">
                    <a:lumMod val="75000"/>
                    <a:lumOff val="25000"/>
                  </a:schemeClr>
                </a:solidFill>
                <a:effectLst/>
              </a:rPr>
              <a:t>in</a:t>
            </a:r>
            <a:r>
              <a:rPr lang="en-US" sz="1500" spc="100" dirty="0">
                <a:solidFill>
                  <a:schemeClr val="tx1">
                    <a:lumMod val="75000"/>
                    <a:lumOff val="25000"/>
                  </a:schemeClr>
                </a:solidFill>
                <a:effectLst/>
              </a:rPr>
              <a:t> </a:t>
            </a:r>
            <a:r>
              <a:rPr lang="en-US" sz="1500" dirty="0">
                <a:solidFill>
                  <a:schemeClr val="tx1">
                    <a:lumMod val="75000"/>
                    <a:lumOff val="25000"/>
                  </a:schemeClr>
                </a:solidFill>
                <a:effectLst/>
              </a:rPr>
              <a:t>i</a:t>
            </a:r>
            <a:r>
              <a:rPr lang="en-US" sz="1500" spc="5" dirty="0">
                <a:solidFill>
                  <a:schemeClr val="tx1">
                    <a:lumMod val="75000"/>
                    <a:lumOff val="25000"/>
                  </a:schemeClr>
                </a:solidFill>
                <a:effectLst/>
              </a:rPr>
              <a:t>n</a:t>
            </a:r>
            <a:r>
              <a:rPr lang="en-US" sz="1500" spc="15" dirty="0">
                <a:solidFill>
                  <a:schemeClr val="tx1">
                    <a:lumMod val="75000"/>
                    <a:lumOff val="25000"/>
                  </a:schemeClr>
                </a:solidFill>
                <a:effectLst/>
              </a:rPr>
              <a:t>f</a:t>
            </a:r>
            <a:r>
              <a:rPr lang="en-US" sz="1500" spc="5" dirty="0">
                <a:solidFill>
                  <a:schemeClr val="tx1">
                    <a:lumMod val="75000"/>
                    <a:lumOff val="25000"/>
                  </a:schemeClr>
                </a:solidFill>
                <a:effectLst/>
              </a:rPr>
              <a:t>o</a:t>
            </a:r>
            <a:r>
              <a:rPr lang="en-US" sz="1500" spc="-15" dirty="0">
                <a:solidFill>
                  <a:schemeClr val="tx1">
                    <a:lumMod val="75000"/>
                    <a:lumOff val="25000"/>
                  </a:schemeClr>
                </a:solidFill>
                <a:effectLst/>
              </a:rPr>
              <a:t>r</a:t>
            </a:r>
            <a:r>
              <a:rPr lang="en-US" sz="1500" spc="-5" dirty="0">
                <a:solidFill>
                  <a:schemeClr val="tx1">
                    <a:lumMod val="75000"/>
                    <a:lumOff val="25000"/>
                  </a:schemeClr>
                </a:solidFill>
                <a:effectLst/>
              </a:rPr>
              <a:t>m</a:t>
            </a:r>
            <a:r>
              <a:rPr lang="en-US" sz="1500" spc="5" dirty="0">
                <a:solidFill>
                  <a:schemeClr val="tx1">
                    <a:lumMod val="75000"/>
                    <a:lumOff val="25000"/>
                  </a:schemeClr>
                </a:solidFill>
                <a:effectLst/>
              </a:rPr>
              <a:t>at</a:t>
            </a:r>
            <a:r>
              <a:rPr lang="en-US" sz="1500" dirty="0">
                <a:solidFill>
                  <a:schemeClr val="tx1">
                    <a:lumMod val="75000"/>
                    <a:lumOff val="25000"/>
                  </a:schemeClr>
                </a:solidFill>
                <a:effectLst/>
              </a:rPr>
              <a:t>i</a:t>
            </a:r>
            <a:r>
              <a:rPr lang="en-US" sz="1500" spc="-20" dirty="0">
                <a:solidFill>
                  <a:schemeClr val="tx1">
                    <a:lumMod val="75000"/>
                    <a:lumOff val="25000"/>
                  </a:schemeClr>
                </a:solidFill>
                <a:effectLst/>
              </a:rPr>
              <a:t>o</a:t>
            </a:r>
            <a:r>
              <a:rPr lang="en-US" sz="1500" dirty="0">
                <a:solidFill>
                  <a:schemeClr val="tx1">
                    <a:lumMod val="75000"/>
                    <a:lumOff val="25000"/>
                  </a:schemeClr>
                </a:solidFill>
                <a:effectLst/>
              </a:rPr>
              <a:t>n</a:t>
            </a:r>
            <a:r>
              <a:rPr lang="en-US" sz="1500" spc="90" dirty="0">
                <a:solidFill>
                  <a:schemeClr val="tx1">
                    <a:lumMod val="75000"/>
                    <a:lumOff val="25000"/>
                  </a:schemeClr>
                </a:solidFill>
                <a:effectLst/>
              </a:rPr>
              <a:t> </a:t>
            </a:r>
            <a:r>
              <a:rPr lang="en-US" sz="1500" spc="-5" dirty="0">
                <a:solidFill>
                  <a:schemeClr val="tx1">
                    <a:lumMod val="75000"/>
                    <a:lumOff val="25000"/>
                  </a:schemeClr>
                </a:solidFill>
                <a:effectLst/>
              </a:rPr>
              <a:t>a</a:t>
            </a:r>
            <a:r>
              <a:rPr lang="en-US" sz="1500" spc="5" dirty="0">
                <a:solidFill>
                  <a:schemeClr val="tx1">
                    <a:lumMod val="75000"/>
                    <a:lumOff val="25000"/>
                  </a:schemeClr>
                </a:solidFill>
                <a:effectLst/>
              </a:rPr>
              <a:t>b</a:t>
            </a:r>
            <a:r>
              <a:rPr lang="en-US" sz="1500" spc="-5" dirty="0">
                <a:solidFill>
                  <a:schemeClr val="tx1">
                    <a:lumMod val="75000"/>
                    <a:lumOff val="25000"/>
                  </a:schemeClr>
                </a:solidFill>
                <a:effectLst/>
              </a:rPr>
              <a:t>o</a:t>
            </a:r>
            <a:r>
              <a:rPr lang="en-US" sz="1500" spc="5" dirty="0">
                <a:solidFill>
                  <a:schemeClr val="tx1">
                    <a:lumMod val="75000"/>
                    <a:lumOff val="25000"/>
                  </a:schemeClr>
                </a:solidFill>
                <a:effectLst/>
              </a:rPr>
              <a:t>u</a:t>
            </a:r>
            <a:r>
              <a:rPr lang="en-US" sz="1500" dirty="0">
                <a:solidFill>
                  <a:schemeClr val="tx1">
                    <a:lumMod val="75000"/>
                    <a:lumOff val="25000"/>
                  </a:schemeClr>
                </a:solidFill>
                <a:effectLst/>
              </a:rPr>
              <a:t>t</a:t>
            </a:r>
            <a:r>
              <a:rPr lang="en-US" sz="1500" spc="100" dirty="0">
                <a:solidFill>
                  <a:schemeClr val="tx1">
                    <a:lumMod val="75000"/>
                    <a:lumOff val="25000"/>
                  </a:schemeClr>
                </a:solidFill>
                <a:effectLst/>
              </a:rPr>
              <a:t> </a:t>
            </a:r>
            <a:r>
              <a:rPr lang="en-US" sz="1500" spc="-10" dirty="0">
                <a:solidFill>
                  <a:schemeClr val="tx1">
                    <a:lumMod val="75000"/>
                    <a:lumOff val="25000"/>
                  </a:schemeClr>
                </a:solidFill>
                <a:effectLst/>
              </a:rPr>
              <a:t>t</a:t>
            </a:r>
            <a:r>
              <a:rPr lang="en-US" sz="1500" spc="5" dirty="0">
                <a:solidFill>
                  <a:schemeClr val="tx1">
                    <a:lumMod val="75000"/>
                    <a:lumOff val="25000"/>
                  </a:schemeClr>
                </a:solidFill>
                <a:effectLst/>
              </a:rPr>
              <a:t>h</a:t>
            </a:r>
            <a:r>
              <a:rPr lang="en-US" sz="1500" dirty="0">
                <a:solidFill>
                  <a:schemeClr val="tx1">
                    <a:lumMod val="75000"/>
                    <a:lumOff val="25000"/>
                  </a:schemeClr>
                </a:solidFill>
                <a:effectLst/>
              </a:rPr>
              <a:t>e</a:t>
            </a:r>
            <a:r>
              <a:rPr lang="en-US" sz="1500" spc="105" dirty="0">
                <a:solidFill>
                  <a:schemeClr val="tx1">
                    <a:lumMod val="75000"/>
                    <a:lumOff val="25000"/>
                  </a:schemeClr>
                </a:solidFill>
                <a:effectLst/>
              </a:rPr>
              <a:t> </a:t>
            </a:r>
            <a:r>
              <a:rPr lang="en-US" sz="1500" dirty="0">
                <a:solidFill>
                  <a:schemeClr val="tx1">
                    <a:lumMod val="75000"/>
                    <a:lumOff val="25000"/>
                  </a:schemeClr>
                </a:solidFill>
                <a:effectLst/>
              </a:rPr>
              <a:t>V</a:t>
            </a:r>
            <a:r>
              <a:rPr lang="en-US" sz="1500" spc="-10" dirty="0">
                <a:solidFill>
                  <a:schemeClr val="tx1">
                    <a:lumMod val="75000"/>
                    <a:lumOff val="25000"/>
                  </a:schemeClr>
                </a:solidFill>
                <a:effectLst/>
              </a:rPr>
              <a:t>P</a:t>
            </a:r>
            <a:r>
              <a:rPr lang="en-US" sz="1500" dirty="0">
                <a:solidFill>
                  <a:schemeClr val="tx1">
                    <a:lumMod val="75000"/>
                    <a:lumOff val="25000"/>
                  </a:schemeClr>
                </a:solidFill>
                <a:effectLst/>
              </a:rPr>
              <a:t>K</a:t>
            </a:r>
            <a:r>
              <a:rPr lang="en-US" sz="1500" spc="90" dirty="0">
                <a:solidFill>
                  <a:schemeClr val="tx1">
                    <a:lumMod val="75000"/>
                    <a:lumOff val="25000"/>
                  </a:schemeClr>
                </a:solidFill>
                <a:effectLst/>
              </a:rPr>
              <a:t> </a:t>
            </a:r>
            <a:r>
              <a:rPr lang="en-US" sz="1500" spc="5" dirty="0">
                <a:solidFill>
                  <a:schemeClr val="tx1">
                    <a:lumMod val="75000"/>
                    <a:lumOff val="25000"/>
                  </a:schemeClr>
                </a:solidFill>
                <a:effectLst/>
              </a:rPr>
              <a:t>p</a:t>
            </a:r>
            <a:r>
              <a:rPr lang="en-US" sz="1500" spc="-15" dirty="0">
                <a:solidFill>
                  <a:schemeClr val="tx1">
                    <a:lumMod val="75000"/>
                    <a:lumOff val="25000"/>
                  </a:schemeClr>
                </a:solidFill>
                <a:effectLst/>
              </a:rPr>
              <a:t>r</a:t>
            </a:r>
            <a:r>
              <a:rPr lang="en-US" sz="1500" spc="5" dirty="0">
                <a:solidFill>
                  <a:schemeClr val="tx1">
                    <a:lumMod val="75000"/>
                    <a:lumOff val="25000"/>
                  </a:schemeClr>
                </a:solidFill>
                <a:effectLst/>
              </a:rPr>
              <a:t>o</a:t>
            </a:r>
            <a:r>
              <a:rPr lang="en-US" sz="1500" spc="-5" dirty="0">
                <a:solidFill>
                  <a:schemeClr val="tx1">
                    <a:lumMod val="75000"/>
                    <a:lumOff val="25000"/>
                  </a:schemeClr>
                </a:solidFill>
                <a:effectLst/>
              </a:rPr>
              <a:t>g</a:t>
            </a:r>
            <a:r>
              <a:rPr lang="en-US" sz="1500" dirty="0">
                <a:solidFill>
                  <a:schemeClr val="tx1">
                    <a:lumMod val="75000"/>
                    <a:lumOff val="25000"/>
                  </a:schemeClr>
                </a:solidFill>
                <a:effectLst/>
              </a:rPr>
              <a:t>ra</a:t>
            </a:r>
            <a:r>
              <a:rPr lang="en-US" sz="1500" spc="10" dirty="0">
                <a:solidFill>
                  <a:schemeClr val="tx1">
                    <a:lumMod val="75000"/>
                    <a:lumOff val="25000"/>
                  </a:schemeClr>
                </a:solidFill>
                <a:effectLst/>
              </a:rPr>
              <a:t>m</a:t>
            </a:r>
            <a:r>
              <a:rPr lang="en-US" sz="1500" dirty="0">
                <a:solidFill>
                  <a:schemeClr val="tx1">
                    <a:lumMod val="75000"/>
                    <a:lumOff val="25000"/>
                  </a:schemeClr>
                </a:solidFill>
                <a:effectLst/>
              </a:rPr>
              <a:t>.  </a:t>
            </a:r>
            <a:endParaRPr lang="en-US" sz="1500" b="1" u="sng" dirty="0">
              <a:solidFill>
                <a:schemeClr val="tx1">
                  <a:lumMod val="75000"/>
                  <a:lumOff val="25000"/>
                </a:schemeClr>
              </a:solidFill>
              <a:effectLst/>
            </a:endParaRPr>
          </a:p>
          <a:p>
            <a:pPr marL="285750" indent="-2286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All Documentation must be legible.</a:t>
            </a:r>
          </a:p>
          <a:p>
            <a:pPr marL="285750" indent="-2286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effectLst/>
              </a:rPr>
              <a:t>White-out must </a:t>
            </a:r>
            <a:r>
              <a:rPr lang="en-US" sz="1500" b="1" dirty="0">
                <a:solidFill>
                  <a:schemeClr val="tx1">
                    <a:lumMod val="75000"/>
                    <a:lumOff val="25000"/>
                  </a:schemeClr>
                </a:solidFill>
                <a:effectLst/>
              </a:rPr>
              <a:t>NOT</a:t>
            </a:r>
            <a:r>
              <a:rPr lang="en-US" sz="1500" dirty="0">
                <a:solidFill>
                  <a:schemeClr val="tx1">
                    <a:lumMod val="75000"/>
                    <a:lumOff val="25000"/>
                  </a:schemeClr>
                </a:solidFill>
                <a:effectLst/>
              </a:rPr>
              <a:t> be used anywhere on the forms. If an error is made, Providers must mark through the error and write</a:t>
            </a:r>
            <a:r>
              <a:rPr lang="en-US" sz="1500" dirty="0">
                <a:solidFill>
                  <a:schemeClr val="tx1">
                    <a:lumMod val="75000"/>
                    <a:lumOff val="25000"/>
                  </a:schemeClr>
                </a:solidFill>
              </a:rPr>
              <a:t>-in the correct entry and initial.</a:t>
            </a:r>
          </a:p>
          <a:p>
            <a:pPr marL="285750" indent="-2286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The provider’s noncompliance with any terms of the Statewide Provider Agreement (Form OEL-VPK 20) may result in financial penalties</a:t>
            </a:r>
          </a:p>
          <a:p>
            <a:pPr marL="285750" indent="-228600">
              <a:lnSpc>
                <a:spcPct val="90000"/>
              </a:lnSpc>
              <a:spcBef>
                <a:spcPts val="1000"/>
              </a:spcBef>
              <a:buClr>
                <a:schemeClr val="accent1"/>
              </a:buClr>
              <a:buSzPct val="80000"/>
              <a:buFont typeface="Wingdings 3" charset="2"/>
              <a:buChar char=""/>
            </a:pPr>
            <a:r>
              <a:rPr lang="en-US" sz="1500" dirty="0">
                <a:solidFill>
                  <a:schemeClr val="tx1">
                    <a:lumMod val="75000"/>
                    <a:lumOff val="25000"/>
                  </a:schemeClr>
                </a:solidFill>
              </a:rPr>
              <a:t>VPK child enrollment records are confidential and must be kept by the provider for at least three (5) years after the child’s last day of attendance.</a:t>
            </a:r>
          </a:p>
          <a:p>
            <a:pPr>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a:p>
            <a:pPr indent="-228600">
              <a:lnSpc>
                <a:spcPct val="90000"/>
              </a:lnSpc>
              <a:spcBef>
                <a:spcPts val="1000"/>
              </a:spcBef>
              <a:buClr>
                <a:schemeClr val="accent1"/>
              </a:buClr>
              <a:buSzPct val="80000"/>
              <a:buFont typeface="Wingdings 3" charset="2"/>
              <a:buChar char=""/>
            </a:pPr>
            <a:endParaRPr lang="en-US" sz="1500" dirty="0">
              <a:solidFill>
                <a:schemeClr val="tx1">
                  <a:lumMod val="75000"/>
                  <a:lumOff val="25000"/>
                </a:schemeClr>
              </a:solidFill>
            </a:endParaRPr>
          </a:p>
        </p:txBody>
      </p:sp>
    </p:spTree>
    <p:extLst>
      <p:ext uri="{BB962C8B-B14F-4D97-AF65-F5344CB8AC3E}">
        <p14:creationId xmlns:p14="http://schemas.microsoft.com/office/powerpoint/2010/main" val="2239918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cxnSp>
        <p:nvCxnSpPr>
          <p:cNvPr id="20" name="Straight Connector 19">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427C66E-9EB0-4BAD-A22F-3B5B0AAD3301}"/>
              </a:ext>
            </a:extLst>
          </p:cNvPr>
          <p:cNvSpPr txBox="1"/>
          <p:nvPr/>
        </p:nvSpPr>
        <p:spPr>
          <a:xfrm>
            <a:off x="643467" y="816638"/>
            <a:ext cx="3367359" cy="5224724"/>
          </a:xfrm>
          <a:prstGeom prst="rect">
            <a:avLst/>
          </a:prstGeom>
        </p:spPr>
        <p:txBody>
          <a:bodyPr vert="horz" lIns="91440" tIns="45720" rIns="91440" bIns="45720" rtlCol="0" anchor="ctr">
            <a:normAutofit/>
          </a:bodyPr>
          <a:lstStyle/>
          <a:p>
            <a:pPr marR="0">
              <a:spcBef>
                <a:spcPct val="0"/>
              </a:spcBef>
              <a:spcAft>
                <a:spcPts val="1200"/>
              </a:spcAft>
            </a:pPr>
            <a:endParaRPr lang="en-US" sz="3600" dirty="0">
              <a:solidFill>
                <a:schemeClr val="accent1"/>
              </a:solidFill>
              <a:effectLst/>
              <a:latin typeface="+mj-lt"/>
              <a:ea typeface="+mj-ea"/>
              <a:cs typeface="+mj-cs"/>
            </a:endParaRPr>
          </a:p>
          <a:p>
            <a:pPr marR="0">
              <a:spcBef>
                <a:spcPct val="0"/>
              </a:spcBef>
              <a:spcAft>
                <a:spcPts val="1200"/>
              </a:spcAft>
            </a:pPr>
            <a:endParaRPr lang="en-US" sz="3600" dirty="0">
              <a:solidFill>
                <a:schemeClr val="accent1"/>
              </a:solidFill>
              <a:latin typeface="+mj-lt"/>
              <a:ea typeface="+mj-ea"/>
              <a:cs typeface="+mj-cs"/>
            </a:endParaRPr>
          </a:p>
          <a:p>
            <a:pPr marR="0">
              <a:spcBef>
                <a:spcPct val="0"/>
              </a:spcBef>
              <a:spcAft>
                <a:spcPts val="1200"/>
              </a:spcAft>
            </a:pPr>
            <a:endParaRPr lang="en-US" sz="3600" dirty="0">
              <a:solidFill>
                <a:schemeClr val="accent1"/>
              </a:solidFill>
              <a:effectLst/>
              <a:latin typeface="+mj-lt"/>
              <a:ea typeface="+mj-ea"/>
              <a:cs typeface="+mj-cs"/>
            </a:endParaRPr>
          </a:p>
          <a:p>
            <a:pPr marR="0">
              <a:spcBef>
                <a:spcPct val="0"/>
              </a:spcBef>
              <a:spcAft>
                <a:spcPts val="1200"/>
              </a:spcAft>
            </a:pPr>
            <a:r>
              <a:rPr lang="en-US" sz="3600" dirty="0">
                <a:solidFill>
                  <a:schemeClr val="accent1"/>
                </a:solidFill>
                <a:effectLst/>
                <a:latin typeface="+mj-lt"/>
                <a:ea typeface="+mj-ea"/>
                <a:cs typeface="+mj-cs"/>
              </a:rPr>
              <a:t>Common types of fraud</a:t>
            </a:r>
          </a:p>
          <a:p>
            <a:pPr marR="0">
              <a:spcBef>
                <a:spcPct val="0"/>
              </a:spcBef>
              <a:spcAft>
                <a:spcPts val="1200"/>
              </a:spcAft>
            </a:pPr>
            <a:endParaRPr lang="en-US" sz="3600" dirty="0">
              <a:solidFill>
                <a:schemeClr val="accent1"/>
              </a:solidFill>
              <a:latin typeface="+mj-lt"/>
              <a:ea typeface="+mj-ea"/>
              <a:cs typeface="+mj-cs"/>
            </a:endParaRPr>
          </a:p>
          <a:p>
            <a:pPr marR="0">
              <a:spcBef>
                <a:spcPct val="0"/>
              </a:spcBef>
              <a:spcAft>
                <a:spcPts val="1200"/>
              </a:spcAft>
            </a:pPr>
            <a:endParaRPr lang="en-US" sz="3600" dirty="0">
              <a:solidFill>
                <a:schemeClr val="accent1"/>
              </a:solidFill>
              <a:effectLst/>
              <a:latin typeface="+mj-lt"/>
              <a:ea typeface="+mj-ea"/>
              <a:cs typeface="+mj-cs"/>
            </a:endParaRPr>
          </a:p>
          <a:p>
            <a:pPr marR="0">
              <a:spcBef>
                <a:spcPct val="0"/>
              </a:spcBef>
              <a:spcAft>
                <a:spcPts val="1200"/>
              </a:spcAft>
            </a:pPr>
            <a:endParaRPr lang="en-US" sz="3600" dirty="0">
              <a:solidFill>
                <a:schemeClr val="accent1"/>
              </a:solidFill>
              <a:latin typeface="+mj-lt"/>
              <a:ea typeface="+mj-ea"/>
              <a:cs typeface="+mj-cs"/>
            </a:endParaRPr>
          </a:p>
          <a:p>
            <a:pPr marR="0">
              <a:spcBef>
                <a:spcPct val="0"/>
              </a:spcBef>
              <a:spcAft>
                <a:spcPts val="1200"/>
              </a:spcAft>
            </a:pPr>
            <a:endParaRPr lang="en-US" sz="3600" dirty="0">
              <a:solidFill>
                <a:schemeClr val="accent1"/>
              </a:solidFill>
              <a:effectLst/>
              <a:latin typeface="+mj-lt"/>
              <a:ea typeface="+mj-ea"/>
              <a:cs typeface="+mj-cs"/>
            </a:endParaRPr>
          </a:p>
        </p:txBody>
      </p:sp>
      <p:sp>
        <p:nvSpPr>
          <p:cNvPr id="2" name="TextBox 1">
            <a:extLst>
              <a:ext uri="{FF2B5EF4-FFF2-40B4-BE49-F238E27FC236}">
                <a16:creationId xmlns:a16="http://schemas.microsoft.com/office/drawing/2014/main" id="{0A7D8C6B-E4A5-4B4A-9AB6-97ED79B6312B}"/>
              </a:ext>
            </a:extLst>
          </p:cNvPr>
          <p:cNvSpPr txBox="1"/>
          <p:nvPr/>
        </p:nvSpPr>
        <p:spPr>
          <a:xfrm>
            <a:off x="4654295" y="816638"/>
            <a:ext cx="4619706" cy="5224724"/>
          </a:xfrm>
          <a:prstGeom prst="rect">
            <a:avLst/>
          </a:prstGeom>
        </p:spPr>
        <p:txBody>
          <a:bodyPr vert="horz" lIns="91440" tIns="45720" rIns="91440" bIns="45720" rtlCol="0" anchor="ctr">
            <a:normAutofit/>
          </a:bodyPr>
          <a:lstStyle/>
          <a:p>
            <a:pPr marR="0">
              <a:spcBef>
                <a:spcPts val="1000"/>
              </a:spcBef>
              <a:buClr>
                <a:schemeClr val="accent1"/>
              </a:buClr>
              <a:buSzPct val="80000"/>
            </a:pPr>
            <a:r>
              <a:rPr lang="en-US" b="1" u="sng" dirty="0">
                <a:solidFill>
                  <a:schemeClr val="tx1">
                    <a:lumMod val="75000"/>
                    <a:lumOff val="25000"/>
                  </a:schemeClr>
                </a:solidFill>
                <a:effectLst/>
              </a:rPr>
              <a:t>Child Care Providers:</a:t>
            </a:r>
          </a:p>
          <a:p>
            <a:pPr marL="342900" marR="152400" lvl="0" indent="-228600">
              <a:spcBef>
                <a:spcPts val="1000"/>
              </a:spcBef>
              <a:buClr>
                <a:schemeClr val="accent1"/>
              </a:buClr>
              <a:buSzPct val="80000"/>
              <a:buFont typeface="Wingdings 3" charset="2"/>
              <a:buChar char=""/>
              <a:tabLst>
                <a:tab pos="457200" algn="l"/>
              </a:tabLst>
            </a:pPr>
            <a:r>
              <a:rPr lang="en-US" dirty="0">
                <a:solidFill>
                  <a:schemeClr val="tx1">
                    <a:lumMod val="75000"/>
                    <a:lumOff val="25000"/>
                  </a:schemeClr>
                </a:solidFill>
                <a:effectLst/>
              </a:rPr>
              <a:t>Asking a parent to sign a child in/out when they have not attended</a:t>
            </a:r>
          </a:p>
          <a:p>
            <a:pPr marL="342900" marR="152400" lvl="0" indent="-228600">
              <a:spcBef>
                <a:spcPts val="1000"/>
              </a:spcBef>
              <a:buClr>
                <a:schemeClr val="accent1"/>
              </a:buClr>
              <a:buSzPct val="80000"/>
              <a:buFont typeface="Wingdings 3" charset="2"/>
              <a:buChar char=""/>
              <a:tabLst>
                <a:tab pos="457200" algn="l"/>
              </a:tabLst>
            </a:pPr>
            <a:r>
              <a:rPr lang="en-US" dirty="0">
                <a:solidFill>
                  <a:schemeClr val="tx1">
                    <a:lumMod val="75000"/>
                    <a:lumOff val="25000"/>
                  </a:schemeClr>
                </a:solidFill>
                <a:effectLst/>
              </a:rPr>
              <a:t>Signing a child in when the child is absent to be paid for that day</a:t>
            </a:r>
          </a:p>
          <a:p>
            <a:pPr marL="342900" marR="152400" lvl="0" indent="-228600">
              <a:spcBef>
                <a:spcPts val="1000"/>
              </a:spcBef>
              <a:buClr>
                <a:schemeClr val="accent1"/>
              </a:buClr>
              <a:buSzPct val="80000"/>
              <a:buFont typeface="Wingdings 3" charset="2"/>
              <a:buChar char=""/>
              <a:tabLst>
                <a:tab pos="457200" algn="l"/>
              </a:tabLst>
            </a:pPr>
            <a:r>
              <a:rPr lang="en-US" dirty="0">
                <a:solidFill>
                  <a:schemeClr val="tx1">
                    <a:lumMod val="75000"/>
                    <a:lumOff val="25000"/>
                  </a:schemeClr>
                </a:solidFill>
                <a:effectLst/>
              </a:rPr>
              <a:t>Giving false information to the Coalition to receive payment for  VPK</a:t>
            </a:r>
          </a:p>
          <a:p>
            <a:pPr marL="342900" marR="152400" lvl="0" indent="-228600">
              <a:spcBef>
                <a:spcPts val="1000"/>
              </a:spcBef>
              <a:buClr>
                <a:schemeClr val="accent1"/>
              </a:buClr>
              <a:buSzPct val="80000"/>
              <a:buFont typeface="Wingdings 3" charset="2"/>
              <a:buChar char=""/>
              <a:tabLst>
                <a:tab pos="457200" algn="l"/>
              </a:tabLst>
            </a:pPr>
            <a:r>
              <a:rPr lang="en-US" dirty="0">
                <a:solidFill>
                  <a:schemeClr val="tx1">
                    <a:lumMod val="75000"/>
                    <a:lumOff val="25000"/>
                  </a:schemeClr>
                </a:solidFill>
                <a:effectLst/>
              </a:rPr>
              <a:t>Giving false information to become or remain contracted for  VPK</a:t>
            </a:r>
          </a:p>
          <a:p>
            <a:pPr>
              <a:spcBef>
                <a:spcPts val="1000"/>
              </a:spcBef>
              <a:buClr>
                <a:schemeClr val="accent1"/>
              </a:buClr>
              <a:buSzPct val="80000"/>
            </a:pPr>
            <a:endParaRPr lang="en-US" dirty="0">
              <a:solidFill>
                <a:schemeClr val="tx1">
                  <a:lumMod val="75000"/>
                  <a:lumOff val="25000"/>
                </a:schemeClr>
              </a:solidFill>
            </a:endParaRPr>
          </a:p>
          <a:p>
            <a:pPr>
              <a:spcBef>
                <a:spcPts val="1000"/>
              </a:spcBef>
              <a:buClr>
                <a:schemeClr val="accent1"/>
              </a:buClr>
              <a:buSzPct val="80000"/>
            </a:pPr>
            <a:endParaRPr lang="en-US" dirty="0">
              <a:solidFill>
                <a:schemeClr val="tx1">
                  <a:lumMod val="75000"/>
                  <a:lumOff val="25000"/>
                </a:schemeClr>
              </a:solidFill>
            </a:endParaRPr>
          </a:p>
          <a:p>
            <a:pPr>
              <a:spcBef>
                <a:spcPts val="1000"/>
              </a:spcBef>
              <a:buClr>
                <a:schemeClr val="accent1"/>
              </a:buClr>
              <a:buSzPct val="80000"/>
            </a:pPr>
            <a:endParaRPr lang="en-US" dirty="0">
              <a:solidFill>
                <a:schemeClr val="tx1">
                  <a:lumMod val="75000"/>
                  <a:lumOff val="25000"/>
                </a:schemeClr>
              </a:solidFill>
            </a:endParaRPr>
          </a:p>
        </p:txBody>
      </p:sp>
    </p:spTree>
    <p:extLst>
      <p:ext uri="{BB962C8B-B14F-4D97-AF65-F5344CB8AC3E}">
        <p14:creationId xmlns:p14="http://schemas.microsoft.com/office/powerpoint/2010/main" val="1397110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30685"/>
          </a:xfrm>
        </p:spPr>
        <p:txBody>
          <a:bodyPr>
            <a:normAutofit/>
          </a:bodyPr>
          <a:lstStyle/>
          <a:p>
            <a:r>
              <a:rPr lang="en-US" sz="2800" dirty="0"/>
              <a:t>SR Attendance Data Issues/Error Messages</a:t>
            </a:r>
          </a:p>
        </p:txBody>
      </p:sp>
      <p:sp>
        <p:nvSpPr>
          <p:cNvPr id="3" name="Content Placeholder 2"/>
          <p:cNvSpPr>
            <a:spLocks noGrp="1"/>
          </p:cNvSpPr>
          <p:nvPr>
            <p:ph idx="1"/>
          </p:nvPr>
        </p:nvSpPr>
        <p:spPr>
          <a:xfrm>
            <a:off x="393540" y="1340285"/>
            <a:ext cx="4604346" cy="4647156"/>
          </a:xfrm>
        </p:spPr>
        <p:txBody>
          <a:bodyPr>
            <a:normAutofit/>
          </a:bodyPr>
          <a:lstStyle/>
          <a:p>
            <a:r>
              <a:rPr lang="en-US" dirty="0"/>
              <a:t>Please email Johanna Cruz(</a:t>
            </a:r>
            <a:r>
              <a:rPr lang="en-US" dirty="0">
                <a:solidFill>
                  <a:srgbClr val="92D050"/>
                </a:solidFill>
              </a:rPr>
              <a:t>jcruz@elcirmo.org</a:t>
            </a:r>
            <a:r>
              <a:rPr lang="en-US" dirty="0"/>
              <a:t>) of the issues you are having. Send screen prints/error message that you are getting, etc.</a:t>
            </a:r>
          </a:p>
          <a:p>
            <a:r>
              <a:rPr lang="en-US" dirty="0"/>
              <a:t>The more information you can provide, the more we can determine if we can help or if a ticket is needed.</a:t>
            </a:r>
          </a:p>
          <a:p>
            <a:r>
              <a:rPr lang="en-US" dirty="0"/>
              <a:t>Please be patient as we work together to figure out the best way to help you. </a:t>
            </a:r>
          </a:p>
          <a:p>
            <a:pPr marL="0" indent="0">
              <a:buNone/>
            </a:pPr>
            <a:endParaRPr lang="en-US" dirty="0"/>
          </a:p>
        </p:txBody>
      </p:sp>
      <p:pic>
        <p:nvPicPr>
          <p:cNvPr id="4" name="Picture 3" descr="Schermo blu, spegnimento o riavvio improvviso del computer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7886" y="1732767"/>
            <a:ext cx="4509369" cy="339246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684498"/>
      </p:ext>
    </p:extLst>
  </p:cSld>
  <p:clrMapOvr>
    <a:masterClrMapping/>
  </p:clrMapOvr>
  <mc:AlternateContent xmlns:mc="http://schemas.openxmlformats.org/markup-compatibility/2006" xmlns:p14="http://schemas.microsoft.com/office/powerpoint/2010/main">
    <mc:Choice Requires="p14">
      <p:transition spd="slow" p14:dur="2000" advTm="27875"/>
    </mc:Choice>
    <mc:Fallback xmlns="">
      <p:transition spd="slow" advTm="2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0" name="Straight Connector 29">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2"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Isosceles Triangle 33">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37">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3" name="Picture 2" descr="Question mark on green pastel background">
            <a:extLst>
              <a:ext uri="{FF2B5EF4-FFF2-40B4-BE49-F238E27FC236}">
                <a16:creationId xmlns:a16="http://schemas.microsoft.com/office/drawing/2014/main" id="{BAA5A25A-D907-451A-94A8-27B0A18AEE3A}"/>
              </a:ext>
            </a:extLst>
          </p:cNvPr>
          <p:cNvPicPr>
            <a:picLocks noChangeAspect="1"/>
          </p:cNvPicPr>
          <p:nvPr/>
        </p:nvPicPr>
        <p:blipFill rotWithShape="1">
          <a:blip r:embed="rId2">
            <a:extLst>
              <a:ext uri="{28A0092B-C50C-407E-A947-70E740481C1C}">
                <a14:useLocalDpi xmlns:a14="http://schemas.microsoft.com/office/drawing/2010/main" val="0"/>
              </a:ext>
            </a:extLst>
          </a:blip>
          <a:srcRect l="44628" r="1736" b="9091"/>
          <a:stretch/>
        </p:blipFill>
        <p:spPr>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TextBox 8">
            <a:extLst>
              <a:ext uri="{FF2B5EF4-FFF2-40B4-BE49-F238E27FC236}">
                <a16:creationId xmlns:a16="http://schemas.microsoft.com/office/drawing/2014/main" id="{6198CB64-759B-4BBC-9E35-29E713079B19}"/>
              </a:ext>
            </a:extLst>
          </p:cNvPr>
          <p:cNvSpPr txBox="1"/>
          <p:nvPr/>
        </p:nvSpPr>
        <p:spPr>
          <a:xfrm>
            <a:off x="5380563" y="1678665"/>
            <a:ext cx="3887839" cy="2372168"/>
          </a:xfrm>
          <a:prstGeom prst="rect">
            <a:avLst/>
          </a:prstGeom>
        </p:spPr>
        <p:txBody>
          <a:bodyPr vert="horz" lIns="91440" tIns="45720" rIns="91440" bIns="45720" rtlCol="0" anchor="b">
            <a:normAutofit/>
          </a:bodyPr>
          <a:lstStyle/>
          <a:p>
            <a:pPr marR="0" algn="r">
              <a:spcBef>
                <a:spcPct val="0"/>
              </a:spcBef>
              <a:spcAft>
                <a:spcPts val="600"/>
              </a:spcAft>
              <a:tabLst>
                <a:tab pos="457200" algn="l"/>
              </a:tabLst>
            </a:pPr>
            <a:r>
              <a:rPr lang="en-US" sz="5400" b="1" i="0">
                <a:solidFill>
                  <a:schemeClr val="accent1"/>
                </a:solidFill>
                <a:effectLst/>
                <a:latin typeface="+mj-lt"/>
                <a:ea typeface="+mj-ea"/>
                <a:cs typeface="+mj-cs"/>
              </a:rPr>
              <a:t>Questions?</a:t>
            </a:r>
            <a:endParaRPr lang="en-US" sz="5400" b="1" u="sng">
              <a:solidFill>
                <a:schemeClr val="accent1"/>
              </a:solidFill>
              <a:effectLst/>
              <a:latin typeface="+mj-lt"/>
              <a:ea typeface="+mj-ea"/>
              <a:cs typeface="+mj-cs"/>
            </a:endParaRPr>
          </a:p>
        </p:txBody>
      </p:sp>
    </p:spTree>
    <p:extLst>
      <p:ext uri="{BB962C8B-B14F-4D97-AF65-F5344CB8AC3E}">
        <p14:creationId xmlns:p14="http://schemas.microsoft.com/office/powerpoint/2010/main" val="20067603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graphicFrame>
        <p:nvGraphicFramePr>
          <p:cNvPr id="9" name="Content Placeholder 2">
            <a:extLst>
              <a:ext uri="{FF2B5EF4-FFF2-40B4-BE49-F238E27FC236}">
                <a16:creationId xmlns:a16="http://schemas.microsoft.com/office/drawing/2014/main" id="{5CC1C75D-2276-4C8E-9935-3B3442AB281F}"/>
              </a:ext>
            </a:extLst>
          </p:cNvPr>
          <p:cNvGraphicFramePr>
            <a:graphicFrameLocks noGrp="1"/>
          </p:cNvGraphicFramePr>
          <p:nvPr>
            <p:ph idx="1"/>
            <p:extLst>
              <p:ext uri="{D42A27DB-BD31-4B8C-83A1-F6EECF244321}">
                <p14:modId xmlns:p14="http://schemas.microsoft.com/office/powerpoint/2010/main" val="3318326501"/>
              </p:ext>
            </p:extLst>
          </p:nvPr>
        </p:nvGraphicFramePr>
        <p:xfrm>
          <a:off x="677863" y="2160588"/>
          <a:ext cx="8596312" cy="388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descr="Icon&#10;&#10;Description automatically generate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316207265"/>
      </p:ext>
    </p:extLst>
  </p:cSld>
  <p:clrMapOvr>
    <a:masterClrMapping/>
  </p:clrMapOvr>
  <mc:AlternateContent xmlns:mc="http://schemas.openxmlformats.org/markup-compatibility/2006" xmlns:p14="http://schemas.microsoft.com/office/powerpoint/2010/main">
    <mc:Choice Requires="p14">
      <p:transition spd="slow" p14:dur="2000" advTm="27444"/>
    </mc:Choice>
    <mc:Fallback xmlns="">
      <p:transition spd="slow" advTm="27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943FC-4B5C-48AF-A27B-E6E9B6A10A74}"/>
              </a:ext>
            </a:extLst>
          </p:cNvPr>
          <p:cNvSpPr>
            <a:spLocks noGrp="1"/>
          </p:cNvSpPr>
          <p:nvPr>
            <p:ph type="title"/>
          </p:nvPr>
        </p:nvSpPr>
        <p:spPr>
          <a:xfrm>
            <a:off x="643467" y="816638"/>
            <a:ext cx="3367359" cy="5224724"/>
          </a:xfrm>
        </p:spPr>
        <p:txBody>
          <a:bodyPr anchor="ctr">
            <a:normAutofit/>
          </a:bodyPr>
          <a:lstStyle/>
          <a:p>
            <a:r>
              <a:rPr lang="en-US" dirty="0"/>
              <a:t>Provider Processing </a:t>
            </a:r>
          </a:p>
        </p:txBody>
      </p:sp>
      <p:sp>
        <p:nvSpPr>
          <p:cNvPr id="27" name="Content Placeholder 2">
            <a:extLst>
              <a:ext uri="{FF2B5EF4-FFF2-40B4-BE49-F238E27FC236}">
                <a16:creationId xmlns:a16="http://schemas.microsoft.com/office/drawing/2014/main" id="{1A3A92CE-8A73-4793-9353-67A5190F0557}"/>
              </a:ext>
            </a:extLst>
          </p:cNvPr>
          <p:cNvSpPr>
            <a:spLocks noGrp="1"/>
          </p:cNvSpPr>
          <p:nvPr>
            <p:ph idx="1"/>
          </p:nvPr>
        </p:nvSpPr>
        <p:spPr>
          <a:xfrm>
            <a:off x="4654295" y="816638"/>
            <a:ext cx="4619706" cy="5224724"/>
          </a:xfrm>
        </p:spPr>
        <p:txBody>
          <a:bodyPr anchor="ctr">
            <a:normAutofit/>
          </a:bodyPr>
          <a:lstStyle/>
          <a:p>
            <a:pPr marL="281940" marR="0" indent="0">
              <a:spcBef>
                <a:spcPts val="0"/>
              </a:spcBef>
              <a:spcAft>
                <a:spcPts val="0"/>
              </a:spcAft>
              <a:buNone/>
              <a:tabLst>
                <a:tab pos="965200" algn="l"/>
              </a:tabLst>
            </a:pPr>
            <a:r>
              <a:rPr lang="en-US">
                <a:effectLst/>
                <a:latin typeface="Calibri" panose="020F0502020204030204" pitchFamily="34" charset="0"/>
                <a:ea typeface="Calibri" panose="020F0502020204030204" pitchFamily="34" charset="0"/>
                <a:cs typeface="Calibri" panose="020F0502020204030204" pitchFamily="34" charset="0"/>
              </a:rPr>
              <a:t>Provider</a:t>
            </a:r>
            <a:r>
              <a:rPr lang="en-US" spc="-110">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issues:</a:t>
            </a:r>
          </a:p>
          <a:p>
            <a:pPr marL="0" marR="0" indent="0">
              <a:spcBef>
                <a:spcPts val="15"/>
              </a:spcBef>
              <a:spcAft>
                <a:spcPts val="0"/>
              </a:spcAft>
              <a:buNone/>
            </a:pPr>
            <a:r>
              <a:rPr lang="en-US">
                <a:effectLst/>
                <a:latin typeface="Calibri" panose="020F0502020204030204" pitchFamily="34" charset="0"/>
                <a:ea typeface="Calibri" panose="020F0502020204030204" pitchFamily="34" charset="0"/>
                <a:cs typeface="Times New Roman" panose="02020603050405020304" pitchFamily="18" charset="0"/>
              </a:rPr>
              <a:t> </a:t>
            </a:r>
          </a:p>
          <a:p>
            <a:pPr marL="1082040" marR="0">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a:t>
            </a:r>
            <a:r>
              <a:rPr lang="en-US" spc="220">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Missing enrollments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15"/>
              </a:spcBef>
              <a:spcAft>
                <a:spcPts val="0"/>
              </a:spcAft>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1082040" marR="0">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a:t>
            </a:r>
            <a:r>
              <a:rPr lang="en-US" spc="220">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Duplicates with identical or overlapping schedules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15"/>
              </a:spcBef>
              <a:spcAft>
                <a:spcPts val="0"/>
              </a:spcAft>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1082040" marR="0">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a:t>
            </a:r>
            <a:r>
              <a:rPr lang="en-US" spc="220">
                <a:effectLst/>
                <a:latin typeface="Calibri" panose="020F0502020204030204" pitchFamily="34" charset="0"/>
                <a:ea typeface="Calibri" panose="020F0502020204030204" pitchFamily="34" charset="0"/>
                <a:cs typeface="Calibri" panose="020F0502020204030204" pitchFamily="34" charset="0"/>
              </a:rPr>
              <a:t> </a:t>
            </a:r>
            <a:r>
              <a:rPr lang="en-US" spc="5">
                <a:effectLst/>
                <a:latin typeface="Calibri" panose="020F0502020204030204" pitchFamily="34" charset="0"/>
                <a:ea typeface="Calibri" panose="020F0502020204030204" pitchFamily="34" charset="0"/>
                <a:cs typeface="Calibri" panose="020F0502020204030204" pitchFamily="34" charset="0"/>
              </a:rPr>
              <a:t>T</a:t>
            </a:r>
            <a:r>
              <a:rPr lang="en-US">
                <a:effectLst/>
                <a:latin typeface="Calibri" panose="020F0502020204030204" pitchFamily="34" charset="0"/>
                <a:ea typeface="Calibri" panose="020F0502020204030204" pitchFamily="34" charset="0"/>
                <a:cs typeface="Calibri" panose="020F0502020204030204" pitchFamily="34" charset="0"/>
              </a:rPr>
              <a:t>oo many open days</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15"/>
              </a:spcBef>
              <a:spcAft>
                <a:spcPts val="0"/>
              </a:spcAft>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1082040" marR="0">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a:t>
            </a:r>
            <a:r>
              <a:rPr lang="en-US" spc="220">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Missing closed days (*)</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15"/>
              </a:spcBef>
              <a:spcAft>
                <a:spcPts val="0"/>
              </a:spcAft>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1082040" marR="0">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a:t>
            </a:r>
            <a:r>
              <a:rPr lang="en-US" spc="220">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Missing paid holidays</a:t>
            </a:r>
          </a:p>
          <a:p>
            <a:pPr marL="739140" marR="0" indent="0">
              <a:spcBef>
                <a:spcPts val="0"/>
              </a:spcBef>
              <a:spcAft>
                <a:spcPts val="0"/>
              </a:spcAft>
              <a:buNone/>
            </a:pPr>
            <a:endParaRPr lang="en-US">
              <a:effectLst/>
              <a:latin typeface="Calibri" panose="020F0502020204030204" pitchFamily="34" charset="0"/>
              <a:ea typeface="Calibri" panose="020F0502020204030204" pitchFamily="34" charset="0"/>
              <a:cs typeface="Calibri" panose="020F0502020204030204" pitchFamily="34" charset="0"/>
            </a:endParaRPr>
          </a:p>
          <a:p>
            <a:pPr marL="1082040" marR="0">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a:t>
            </a:r>
            <a:r>
              <a:rPr lang="en-US" spc="220">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Missing wrap unit of care</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15"/>
              </a:spcBef>
              <a:spcAft>
                <a:spcPts val="0"/>
              </a:spcAft>
              <a:buNone/>
            </a:pPr>
            <a:endParaRPr lang="en-US">
              <a:effectLst/>
              <a:latin typeface="Calibri" panose="020F0502020204030204" pitchFamily="34" charset="0"/>
              <a:ea typeface="Calibri" panose="020F0502020204030204" pitchFamily="34" charset="0"/>
              <a:cs typeface="Times New Roman" panose="02020603050405020304" pitchFamily="18" charset="0"/>
            </a:endParaRPr>
          </a:p>
          <a:p>
            <a:pPr marL="1082040" marR="0">
              <a:spcBef>
                <a:spcPts val="0"/>
              </a:spcBef>
              <a:spcAft>
                <a:spcPts val="0"/>
              </a:spcAft>
            </a:pPr>
            <a:r>
              <a:rPr lang="en-US">
                <a:effectLst/>
                <a:latin typeface="Calibri" panose="020F0502020204030204" pitchFamily="34" charset="0"/>
                <a:ea typeface="Calibri" panose="020F0502020204030204" pitchFamily="34" charset="0"/>
                <a:cs typeface="Calibri" panose="020F0502020204030204" pitchFamily="34" charset="0"/>
              </a:rPr>
              <a:t>–</a:t>
            </a:r>
            <a:r>
              <a:rPr lang="en-US" spc="220">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Missing summer/school</a:t>
            </a:r>
            <a:r>
              <a:rPr lang="en-US" spc="15">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unit</a:t>
            </a:r>
            <a:r>
              <a:rPr lang="en-US" spc="15">
                <a:effectLst/>
                <a:latin typeface="Calibri" panose="020F0502020204030204" pitchFamily="34" charset="0"/>
                <a:ea typeface="Calibri" panose="020F0502020204030204" pitchFamily="34" charset="0"/>
                <a:cs typeface="Calibri" panose="020F0502020204030204" pitchFamily="34" charset="0"/>
              </a:rPr>
              <a:t> </a:t>
            </a:r>
            <a:r>
              <a:rPr lang="en-US">
                <a:effectLst/>
                <a:latin typeface="Calibri" panose="020F0502020204030204" pitchFamily="34" charset="0"/>
                <a:ea typeface="Calibri" panose="020F0502020204030204" pitchFamily="34" charset="0"/>
                <a:cs typeface="Calibri" panose="020F0502020204030204" pitchFamily="34" charset="0"/>
              </a:rPr>
              <a:t>of care changes</a:t>
            </a:r>
            <a:endParaRPr lang="en-US">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1348733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sp>
        <p:nvSpPr>
          <p:cNvPr id="7" name="Content Placeholder 6">
            <a:extLst>
              <a:ext uri="{FF2B5EF4-FFF2-40B4-BE49-F238E27FC236}">
                <a16:creationId xmlns:a16="http://schemas.microsoft.com/office/drawing/2014/main" id="{9FC19EBD-7B79-4EAC-A481-3FE3AA6F9E15}"/>
              </a:ext>
            </a:extLst>
          </p:cNvPr>
          <p:cNvSpPr>
            <a:spLocks noGrp="1"/>
          </p:cNvSpPr>
          <p:nvPr>
            <p:ph idx="1"/>
          </p:nvPr>
        </p:nvSpPr>
        <p:spPr>
          <a:xfrm>
            <a:off x="1116161" y="2123889"/>
            <a:ext cx="7952683" cy="4276911"/>
          </a:xfrm>
        </p:spPr>
        <p:txBody>
          <a:bodyPr/>
          <a:lstStyle/>
          <a:p>
            <a:pPr marL="0" indent="0">
              <a:buNone/>
            </a:pPr>
            <a:endParaRPr lang="en-US" dirty="0"/>
          </a:p>
        </p:txBody>
      </p:sp>
      <p:pic>
        <p:nvPicPr>
          <p:cNvPr id="6" name="Picture 5"/>
          <p:cNvPicPr>
            <a:picLocks noChangeAspect="1"/>
          </p:cNvPicPr>
          <p:nvPr/>
        </p:nvPicPr>
        <p:blipFill>
          <a:blip r:embed="rId3"/>
          <a:stretch>
            <a:fillRect/>
          </a:stretch>
        </p:blipFill>
        <p:spPr>
          <a:xfrm>
            <a:off x="5672502" y="0"/>
            <a:ext cx="4290391" cy="1922218"/>
          </a:xfrm>
          <a:prstGeom prst="rect">
            <a:avLst/>
          </a:prstGeom>
        </p:spPr>
      </p:pic>
      <p:pic>
        <p:nvPicPr>
          <p:cNvPr id="9" name="Picture 8" descr="File:Number 1 in green rounded square.svg - Wikimedia Comm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7647" y="252657"/>
            <a:ext cx="804672" cy="804672"/>
          </a:xfrm>
          <a:prstGeom prst="rect">
            <a:avLst/>
          </a:prstGeom>
        </p:spPr>
      </p:pic>
      <p:pic>
        <p:nvPicPr>
          <p:cNvPr id="11" name="Picture 10" descr="File:Number 2 in light blue rounded square.svg - Wikimedia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45" y="1482671"/>
            <a:ext cx="804672" cy="804672"/>
          </a:xfrm>
          <a:prstGeom prst="rect">
            <a:avLst/>
          </a:prstGeom>
        </p:spPr>
      </p:pic>
      <p:pic>
        <p:nvPicPr>
          <p:cNvPr id="12" name="Picture 11" descr="File:Number 3 in yellow rounded square.svg - Wikimedia Commons"/>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1841" y="5427371"/>
            <a:ext cx="804672" cy="804672"/>
          </a:xfrm>
          <a:prstGeom prst="rect">
            <a:avLst/>
          </a:prstGeom>
        </p:spPr>
      </p:pic>
      <p:pic>
        <p:nvPicPr>
          <p:cNvPr id="8" name="Picture 7">
            <a:extLst>
              <a:ext uri="{FF2B5EF4-FFF2-40B4-BE49-F238E27FC236}">
                <a16:creationId xmlns:a16="http://schemas.microsoft.com/office/drawing/2014/main" id="{99BD176F-5DD7-4028-A5B3-A9EB65084CB1}"/>
              </a:ext>
            </a:extLst>
          </p:cNvPr>
          <p:cNvPicPr>
            <a:picLocks noChangeAspect="1"/>
          </p:cNvPicPr>
          <p:nvPr/>
        </p:nvPicPr>
        <p:blipFill>
          <a:blip r:embed="rId7"/>
          <a:stretch>
            <a:fillRect/>
          </a:stretch>
        </p:blipFill>
        <p:spPr>
          <a:xfrm>
            <a:off x="1116161" y="2175941"/>
            <a:ext cx="5953125" cy="1485900"/>
          </a:xfrm>
          <a:prstGeom prst="rect">
            <a:avLst/>
          </a:prstGeom>
        </p:spPr>
      </p:pic>
      <p:pic>
        <p:nvPicPr>
          <p:cNvPr id="10" name="Picture 9">
            <a:extLst>
              <a:ext uri="{FF2B5EF4-FFF2-40B4-BE49-F238E27FC236}">
                <a16:creationId xmlns:a16="http://schemas.microsoft.com/office/drawing/2014/main" id="{995120B5-61E8-4A76-A947-C62D6E617225}"/>
              </a:ext>
            </a:extLst>
          </p:cNvPr>
          <p:cNvPicPr>
            <a:picLocks noChangeAspect="1"/>
          </p:cNvPicPr>
          <p:nvPr/>
        </p:nvPicPr>
        <p:blipFill>
          <a:blip r:embed="rId8"/>
          <a:stretch>
            <a:fillRect/>
          </a:stretch>
        </p:blipFill>
        <p:spPr>
          <a:xfrm>
            <a:off x="2420674" y="4851554"/>
            <a:ext cx="5718338" cy="1396846"/>
          </a:xfrm>
          <a:prstGeom prst="rect">
            <a:avLst/>
          </a:prstGeom>
        </p:spPr>
      </p:pic>
    </p:spTree>
    <p:extLst>
      <p:ext uri="{BB962C8B-B14F-4D97-AF65-F5344CB8AC3E}">
        <p14:creationId xmlns:p14="http://schemas.microsoft.com/office/powerpoint/2010/main" val="3334557767"/>
      </p:ext>
    </p:extLst>
  </p:cSld>
  <p:clrMapOvr>
    <a:masterClrMapping/>
  </p:clrMapOvr>
  <mc:AlternateContent xmlns:mc="http://schemas.openxmlformats.org/markup-compatibility/2006" xmlns:p14="http://schemas.microsoft.com/office/powerpoint/2010/main">
    <mc:Choice Requires="p14">
      <p:transition spd="slow" p14:dur="2000" advTm="16716"/>
    </mc:Choice>
    <mc:Fallback xmlns="">
      <p:transition spd="slow" advTm="1671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pic>
        <p:nvPicPr>
          <p:cNvPr id="11" name="Content Placeholder 10">
            <a:extLst>
              <a:ext uri="{FF2B5EF4-FFF2-40B4-BE49-F238E27FC236}">
                <a16:creationId xmlns:a16="http://schemas.microsoft.com/office/drawing/2014/main" id="{4F01ED98-08B7-4C51-97E0-7466FDE04E8C}"/>
              </a:ext>
            </a:extLst>
          </p:cNvPr>
          <p:cNvPicPr>
            <a:picLocks noGrp="1" noChangeAspect="1"/>
          </p:cNvPicPr>
          <p:nvPr>
            <p:ph idx="1"/>
          </p:nvPr>
        </p:nvPicPr>
        <p:blipFill>
          <a:blip r:embed="rId5"/>
          <a:stretch>
            <a:fillRect/>
          </a:stretch>
        </p:blipFill>
        <p:spPr>
          <a:xfrm>
            <a:off x="425885" y="1690688"/>
            <a:ext cx="9306839" cy="4014050"/>
          </a:xfrm>
          <a:prstGeom prst="rect">
            <a:avLst/>
          </a:prstGeom>
        </p:spPr>
      </p:pic>
      <p:sp>
        <p:nvSpPr>
          <p:cNvPr id="5" name="Oval 4"/>
          <p:cNvSpPr/>
          <p:nvPr/>
        </p:nvSpPr>
        <p:spPr>
          <a:xfrm>
            <a:off x="3478696" y="3756991"/>
            <a:ext cx="596347" cy="516835"/>
          </a:xfrm>
          <a:prstGeom prst="ellipse">
            <a:avLst/>
          </a:prstGeom>
          <a:solidFill>
            <a:schemeClr val="accent3">
              <a:alpha val="0"/>
            </a:schemeClr>
          </a:solidFill>
          <a:ln w="104775">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6" name="Oval 5"/>
          <p:cNvSpPr/>
          <p:nvPr/>
        </p:nvSpPr>
        <p:spPr>
          <a:xfrm>
            <a:off x="1908313" y="3206246"/>
            <a:ext cx="779205" cy="377687"/>
          </a:xfrm>
          <a:prstGeom prst="ellipse">
            <a:avLst/>
          </a:prstGeom>
          <a:solidFill>
            <a:schemeClr val="accent5">
              <a:alpha val="0"/>
            </a:schemeClr>
          </a:solidFill>
          <a:ln w="7620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3" name="Rectangle 2">
            <a:extLst>
              <a:ext uri="{FF2B5EF4-FFF2-40B4-BE49-F238E27FC236}">
                <a16:creationId xmlns:a16="http://schemas.microsoft.com/office/drawing/2014/main" id="{07D6FC3E-EF25-4721-AE47-D17FAF78B3BE}"/>
              </a:ext>
            </a:extLst>
          </p:cNvPr>
          <p:cNvSpPr/>
          <p:nvPr/>
        </p:nvSpPr>
        <p:spPr>
          <a:xfrm>
            <a:off x="1052186" y="3920647"/>
            <a:ext cx="713984" cy="35317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289418"/>
      </p:ext>
    </p:extLst>
  </p:cSld>
  <p:clrMapOvr>
    <a:masterClrMapping/>
  </p:clrMapOvr>
  <mc:AlternateContent xmlns:mc="http://schemas.openxmlformats.org/markup-compatibility/2006" xmlns:p14="http://schemas.microsoft.com/office/powerpoint/2010/main">
    <mc:Choice Requires="p14">
      <p:transition spd="slow" p14:dur="2000" advTm="82843"/>
    </mc:Choice>
    <mc:Fallback xmlns="">
      <p:transition spd="slow" advTm="82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pic>
        <p:nvPicPr>
          <p:cNvPr id="5" name="Content Placeholder 4">
            <a:extLst>
              <a:ext uri="{FF2B5EF4-FFF2-40B4-BE49-F238E27FC236}">
                <a16:creationId xmlns:a16="http://schemas.microsoft.com/office/drawing/2014/main" id="{CD8836B0-828B-46EA-AC08-38047C93EF06}"/>
              </a:ext>
            </a:extLst>
          </p:cNvPr>
          <p:cNvPicPr>
            <a:picLocks noGrp="1" noChangeAspect="1"/>
          </p:cNvPicPr>
          <p:nvPr>
            <p:ph idx="1"/>
          </p:nvPr>
        </p:nvPicPr>
        <p:blipFill>
          <a:blip r:embed="rId5"/>
          <a:stretch>
            <a:fillRect/>
          </a:stretch>
        </p:blipFill>
        <p:spPr>
          <a:xfrm>
            <a:off x="838201" y="1304516"/>
            <a:ext cx="10515600" cy="5401084"/>
          </a:xfrm>
          <a:prstGeom prst="rect">
            <a:avLst/>
          </a:prstGeom>
        </p:spPr>
      </p:pic>
      <p:cxnSp>
        <p:nvCxnSpPr>
          <p:cNvPr id="7" name="Straight Arrow Connector 6"/>
          <p:cNvCxnSpPr/>
          <p:nvPr/>
        </p:nvCxnSpPr>
        <p:spPr>
          <a:xfrm flipV="1">
            <a:off x="4727170" y="1304516"/>
            <a:ext cx="2206487" cy="13318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94165200"/>
      </p:ext>
    </p:extLst>
  </p:cSld>
  <p:clrMapOvr>
    <a:masterClrMapping/>
  </p:clrMapOvr>
  <mc:AlternateContent xmlns:mc="http://schemas.openxmlformats.org/markup-compatibility/2006" xmlns:p14="http://schemas.microsoft.com/office/powerpoint/2010/main">
    <mc:Choice Requires="p14">
      <p:transition spd="slow" p14:dur="2000" advTm="16607"/>
    </mc:Choice>
    <mc:Fallback xmlns="">
      <p:transition spd="slow" advTm="16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 Attendance</a:t>
            </a:r>
          </a:p>
        </p:txBody>
      </p:sp>
      <p:cxnSp>
        <p:nvCxnSpPr>
          <p:cNvPr id="7" name="Straight Arrow Connector 6"/>
          <p:cNvCxnSpPr/>
          <p:nvPr/>
        </p:nvCxnSpPr>
        <p:spPr>
          <a:xfrm>
            <a:off x="4028660" y="2763078"/>
            <a:ext cx="4134679" cy="81500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8" name="TextBox 7"/>
          <p:cNvSpPr txBox="1"/>
          <p:nvPr/>
        </p:nvSpPr>
        <p:spPr>
          <a:xfrm>
            <a:off x="2708279" y="3578087"/>
            <a:ext cx="2539581" cy="2554545"/>
          </a:xfrm>
          <a:prstGeom prst="rect">
            <a:avLst/>
          </a:prstGeom>
          <a:noFill/>
        </p:spPr>
        <p:txBody>
          <a:bodyPr wrap="square" rtlCol="0">
            <a:spAutoFit/>
          </a:bodyPr>
          <a:lstStyle/>
          <a:p>
            <a:r>
              <a:rPr lang="en-US" sz="3200" dirty="0"/>
              <a:t>Select a child and their schedule shows on the calendar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6" name="Picture 5">
            <a:extLst>
              <a:ext uri="{FF2B5EF4-FFF2-40B4-BE49-F238E27FC236}">
                <a16:creationId xmlns:a16="http://schemas.microsoft.com/office/drawing/2014/main" id="{57DE31E4-044C-4BCE-ABAC-B60984FAB2A0}"/>
              </a:ext>
            </a:extLst>
          </p:cNvPr>
          <p:cNvPicPr>
            <a:picLocks noChangeAspect="1"/>
          </p:cNvPicPr>
          <p:nvPr/>
        </p:nvPicPr>
        <p:blipFill>
          <a:blip r:embed="rId6"/>
          <a:stretch>
            <a:fillRect/>
          </a:stretch>
        </p:blipFill>
        <p:spPr>
          <a:xfrm>
            <a:off x="478734" y="2014951"/>
            <a:ext cx="4429125" cy="1019175"/>
          </a:xfrm>
          <a:prstGeom prst="rect">
            <a:avLst/>
          </a:prstGeom>
        </p:spPr>
      </p:pic>
      <p:pic>
        <p:nvPicPr>
          <p:cNvPr id="9" name="Picture 8">
            <a:extLst>
              <a:ext uri="{FF2B5EF4-FFF2-40B4-BE49-F238E27FC236}">
                <a16:creationId xmlns:a16="http://schemas.microsoft.com/office/drawing/2014/main" id="{5B4E9DD6-3D97-482A-AA31-DE6C090F0146}"/>
              </a:ext>
            </a:extLst>
          </p:cNvPr>
          <p:cNvPicPr>
            <a:picLocks noChangeAspect="1"/>
          </p:cNvPicPr>
          <p:nvPr/>
        </p:nvPicPr>
        <p:blipFill>
          <a:blip r:embed="rId7"/>
          <a:stretch>
            <a:fillRect/>
          </a:stretch>
        </p:blipFill>
        <p:spPr>
          <a:xfrm>
            <a:off x="5566947" y="3473703"/>
            <a:ext cx="4772025" cy="3179498"/>
          </a:xfrm>
          <a:prstGeom prst="rect">
            <a:avLst/>
          </a:prstGeom>
        </p:spPr>
      </p:pic>
      <p:pic>
        <p:nvPicPr>
          <p:cNvPr id="13" name="Picture 12">
            <a:extLst>
              <a:ext uri="{FF2B5EF4-FFF2-40B4-BE49-F238E27FC236}">
                <a16:creationId xmlns:a16="http://schemas.microsoft.com/office/drawing/2014/main" id="{00D63C3D-D3F0-4505-80D5-C7883218D24C}"/>
              </a:ext>
            </a:extLst>
          </p:cNvPr>
          <p:cNvPicPr>
            <a:picLocks noChangeAspect="1"/>
          </p:cNvPicPr>
          <p:nvPr/>
        </p:nvPicPr>
        <p:blipFill>
          <a:blip r:embed="rId8"/>
          <a:stretch>
            <a:fillRect/>
          </a:stretch>
        </p:blipFill>
        <p:spPr>
          <a:xfrm>
            <a:off x="3179" y="3822416"/>
            <a:ext cx="2705100" cy="2133600"/>
          </a:xfrm>
          <a:prstGeom prst="rect">
            <a:avLst/>
          </a:prstGeom>
        </p:spPr>
      </p:pic>
      <p:pic>
        <p:nvPicPr>
          <p:cNvPr id="3" name="Picture 2">
            <a:extLst>
              <a:ext uri="{FF2B5EF4-FFF2-40B4-BE49-F238E27FC236}">
                <a16:creationId xmlns:a16="http://schemas.microsoft.com/office/drawing/2014/main" id="{75A1A3F5-5226-4F8D-863E-F19CFC9058A7}"/>
              </a:ext>
            </a:extLst>
          </p:cNvPr>
          <p:cNvPicPr>
            <a:picLocks noChangeAspect="1"/>
          </p:cNvPicPr>
          <p:nvPr/>
        </p:nvPicPr>
        <p:blipFill>
          <a:blip r:embed="rId9"/>
          <a:stretch>
            <a:fillRect/>
          </a:stretch>
        </p:blipFill>
        <p:spPr>
          <a:xfrm>
            <a:off x="6318537" y="442175"/>
            <a:ext cx="3355031" cy="2942123"/>
          </a:xfrm>
          <a:prstGeom prst="rect">
            <a:avLst/>
          </a:prstGeom>
        </p:spPr>
      </p:pic>
      <p:sp>
        <p:nvSpPr>
          <p:cNvPr id="10" name="Rectangle 9">
            <a:extLst>
              <a:ext uri="{FF2B5EF4-FFF2-40B4-BE49-F238E27FC236}">
                <a16:creationId xmlns:a16="http://schemas.microsoft.com/office/drawing/2014/main" id="{81CC6F9F-BE0C-41D6-BF77-C9EC46F539FD}"/>
              </a:ext>
            </a:extLst>
          </p:cNvPr>
          <p:cNvSpPr/>
          <p:nvPr/>
        </p:nvSpPr>
        <p:spPr>
          <a:xfrm>
            <a:off x="1008202" y="2546430"/>
            <a:ext cx="1098390" cy="300942"/>
          </a:xfrm>
          <a:prstGeom prst="rect">
            <a:avLst/>
          </a:prstGeom>
          <a:solidFill>
            <a:schemeClr val="accent6">
              <a:lumMod val="75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427664"/>
      </p:ext>
    </p:extLst>
  </p:cSld>
  <p:clrMapOvr>
    <a:masterClrMapping/>
  </p:clrMapOvr>
  <mc:AlternateContent xmlns:mc="http://schemas.openxmlformats.org/markup-compatibility/2006" xmlns:p14="http://schemas.microsoft.com/office/powerpoint/2010/main">
    <mc:Choice Requires="p14">
      <p:transition spd="slow" p14:dur="2000" advTm="15156"/>
    </mc:Choice>
    <mc:Fallback xmlns="">
      <p:transition spd="slow" advTm="151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3424</TotalTime>
  <Words>2984</Words>
  <Application>Microsoft Office PowerPoint</Application>
  <PresentationFormat>Widescreen</PresentationFormat>
  <Paragraphs>234</Paragraphs>
  <Slides>36</Slides>
  <Notes>25</Notes>
  <HiddenSlides>0</HiddenSlides>
  <MMClips>12</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51" baseType="lpstr">
      <vt:lpstr>Arial</vt:lpstr>
      <vt:lpstr>Bodoni MT Black</vt:lpstr>
      <vt:lpstr>Calibri</vt:lpstr>
      <vt:lpstr>Calibri Light</vt:lpstr>
      <vt:lpstr>Calibri-Bold</vt:lpstr>
      <vt:lpstr>Calibri-Italic</vt:lpstr>
      <vt:lpstr>Calibri-Light</vt:lpstr>
      <vt:lpstr>Comic Sans MS</vt:lpstr>
      <vt:lpstr>Helvetica Neue</vt:lpstr>
      <vt:lpstr>Open Sans</vt:lpstr>
      <vt:lpstr>Times New Roman</vt:lpstr>
      <vt:lpstr>Trebuchet MS</vt:lpstr>
      <vt:lpstr>Wingdings 3</vt:lpstr>
      <vt:lpstr>Facet</vt:lpstr>
      <vt:lpstr>Adobe Acrobat Document</vt:lpstr>
      <vt:lpstr>PowerPoint Presentation</vt:lpstr>
      <vt:lpstr>SR Attendance</vt:lpstr>
      <vt:lpstr>PowerPoint Presentation</vt:lpstr>
      <vt:lpstr>SR Attendance</vt:lpstr>
      <vt:lpstr>Provider Processing </vt:lpstr>
      <vt:lpstr>SR Attendance</vt:lpstr>
      <vt:lpstr>SR Attendance</vt:lpstr>
      <vt:lpstr>SR Attendance</vt:lpstr>
      <vt:lpstr>SR Attendance</vt:lpstr>
      <vt:lpstr>Wrap Unit of Care FTV/PTV</vt:lpstr>
      <vt:lpstr>SR Attendance</vt:lpstr>
      <vt:lpstr>Consecutive absences Extraordinary circumstances does not include vacation or recreational time. </vt:lpstr>
      <vt:lpstr>Absences per calendar month </vt:lpstr>
      <vt:lpstr>PowerPoint Presentation</vt:lpstr>
      <vt:lpstr>Reporting BG1-At Risk Designated Child Absences </vt:lpstr>
      <vt:lpstr>PowerPoint Presentation</vt:lpstr>
      <vt:lpstr>PowerPoint Presentation</vt:lpstr>
      <vt:lpstr>PowerPoint Presentation</vt:lpstr>
      <vt:lpstr>PowerPoint Presentation</vt:lpstr>
      <vt:lpstr>PowerPoint Presentation</vt:lpstr>
      <vt:lpstr>SR Attendance</vt:lpstr>
      <vt:lpstr>Attendance Submitted</vt:lpstr>
      <vt:lpstr>Rejected Attendance</vt:lpstr>
      <vt:lpstr>SR Attendance Issues that should be Address prior to submitting the Roster:</vt:lpstr>
      <vt:lpstr>SR Attendance</vt:lpstr>
      <vt:lpstr>SR Attendance</vt:lpstr>
      <vt:lpstr>SR Attendance</vt:lpstr>
      <vt:lpstr>Sign-In/Sign Out Sheets </vt:lpstr>
      <vt:lpstr>Data Red Flags  discrepancy that will require additional training and  technical assistances. </vt:lpstr>
      <vt:lpstr>PowerPoint Presentation</vt:lpstr>
      <vt:lpstr>PowerPoint Presentation</vt:lpstr>
      <vt:lpstr>PowerPoint Presentation</vt:lpstr>
      <vt:lpstr>PowerPoint Presentation</vt:lpstr>
      <vt:lpstr>PowerPoint Presentation</vt:lpstr>
      <vt:lpstr>SR Attendance Data Issues/Error Messages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EFSM Provider Profiles</dc:title>
  <dc:creator>Cindy Casuccio</dc:creator>
  <cp:lastModifiedBy>Johanna Cruz</cp:lastModifiedBy>
  <cp:revision>192</cp:revision>
  <cp:lastPrinted>2023-01-23T14:36:57Z</cp:lastPrinted>
  <dcterms:created xsi:type="dcterms:W3CDTF">2019-03-06T19:15:25Z</dcterms:created>
  <dcterms:modified xsi:type="dcterms:W3CDTF">2023-01-23T14:36:58Z</dcterms:modified>
</cp:coreProperties>
</file>